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slide. Open by naming the three decisions we need today so the audience is oriented. Do not walk through slide 1 in detail.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single most important slide. If we only get through one slide, this is it. Read the three IDs, the ask, and the cost of deferring. Do not walk the RAG chart before this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Portfolio view. Point at the concentration: CDP and Loyalty are the same dependency chain. Store Tech and Supply Chain are healthy. Don't dwell, get to the decisions.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columns. Greens on the left, reds on the right. Do NOT skip the greens; they earn credibility for the reds. Move quickly through this slide (~90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D-14 detail. Frame the ask as risk-adjusted: net exposure is $3.1M, not $4.2M, because avoided rework recoups $1.1M. Anchor on the vendor pricing lock as the timing driver.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D-15 detail. Emphasize this is the SECOND time we've asked. The cost of another deferral is CDP and Loyalty re-baselining: $3M dual-run, $4M NPV erosion, 12wk slip.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Honest forecasting slide. The $8M erosion is the point. Do not gloss it. Store Tech and Supply Chain gains offset half the loss, which is why the pitch on D-14 (which unlocks more Store Tech benefit) matters.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 view. Note: R-08 and R-11 both point at decisions on this deck (D-15 and D-14). Do not walk through all five. Call out the two that need EC action and the top-right red R-14 (CDP vendor).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Forward view. Confidence column is the point. Med with a reason is honest. Do not walk each row; the audience can 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slide. Pause after reading each decision. If you sense hesitation on any, offer to defer to next SteerCo, but name what that costs (see slide 6 for D-15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761"/>
        </a:solidFill>
      </p:bgPr>
    </p:bg>
    <p:spTree>
      <p:nvGrpSpPr>
        <p:cNvPr id="1" name=""/>
        <p:cNvGrpSpPr/>
        <p:nvPr/>
      </p:nvGrpSpPr>
      <p:grpSpPr>
        <a:xfrm>
          <a:off x="0" y="0"/>
          <a:ext cx="0" cy="0"/>
          <a:chOff x="0" y="0"/>
          <a:chExt cx="0" cy="0"/>
        </a:xfrm>
      </p:grpSpPr>
      <p:sp>
        <p:nvSpPr>
          <p:cNvPr id="2" name="Shape 0"/>
          <p:cNvSpPr/>
          <p:nvPr/>
        </p:nvSpPr>
        <p:spPr>
          <a:xfrm>
            <a:off x="0" y="0"/>
            <a:ext cx="365760" cy="6858000"/>
          </a:xfrm>
          <a:prstGeom prst="rect">
            <a:avLst/>
          </a:prstGeom>
          <a:solidFill>
            <a:srgbClr val="B8894A"/>
          </a:solidFill>
          <a:ln w="12700">
            <a:solidFill>
              <a:srgbClr val="B8894A"/>
            </a:solidFill>
            <a:prstDash val="solid"/>
          </a:ln>
        </p:spPr>
      </p:sp>
      <p:sp>
        <p:nvSpPr>
          <p:cNvPr id="3" name="Text 1"/>
          <p:cNvSpPr/>
          <p:nvPr/>
        </p:nvSpPr>
        <p:spPr>
          <a:xfrm>
            <a:off x="1005840" y="2194560"/>
            <a:ext cx="7315200" cy="365760"/>
          </a:xfrm>
          <a:prstGeom prst="rect">
            <a:avLst/>
          </a:prstGeom>
          <a:noFill/>
          <a:ln/>
        </p:spPr>
        <p:txBody>
          <a:bodyPr wrap="square" lIns="0" tIns="0" rIns="0" bIns="0" rtlCol="0" anchor="ctr"/>
          <a:lstStyle/>
          <a:p>
            <a:pPr indent="0" marL="0">
              <a:buNone/>
            </a:pPr>
            <a:r>
              <a:rPr lang="en-US" sz="1400" b="1" spc="800" kern="0" dirty="0">
                <a:solidFill>
                  <a:srgbClr val="B8894A"/>
                </a:solidFill>
                <a:latin typeface="Calibri" pitchFamily="34" charset="0"/>
                <a:ea typeface="Calibri" pitchFamily="34" charset="-122"/>
                <a:cs typeface="Calibri" pitchFamily="34" charset="-120"/>
              </a:rPr>
              <a:t>PROJECT</a:t>
            </a:r>
            <a:endParaRPr lang="en-US" sz="1400" dirty="0"/>
          </a:p>
        </p:txBody>
      </p:sp>
      <p:sp>
        <p:nvSpPr>
          <p:cNvPr id="4" name="Text 2"/>
          <p:cNvSpPr/>
          <p:nvPr/>
        </p:nvSpPr>
        <p:spPr>
          <a:xfrm>
            <a:off x="960120" y="2606040"/>
            <a:ext cx="10058400" cy="1463040"/>
          </a:xfrm>
          <a:prstGeom prst="rect">
            <a:avLst/>
          </a:prstGeom>
          <a:noFill/>
          <a:ln/>
        </p:spPr>
        <p:txBody>
          <a:bodyPr wrap="square" lIns="0" tIns="0" rIns="0" bIns="0" rtlCol="0" anchor="ctr"/>
          <a:lstStyle/>
          <a:p>
            <a:pPr indent="0" marL="0">
              <a:buNone/>
            </a:pPr>
            <a:r>
              <a:rPr lang="en-US" sz="7200" b="1" dirty="0">
                <a:solidFill>
                  <a:srgbClr val="FDFCF7"/>
                </a:solidFill>
                <a:latin typeface="Cambria" pitchFamily="34" charset="0"/>
                <a:ea typeface="Cambria" pitchFamily="34" charset="-122"/>
                <a:cs typeface="Cambria" pitchFamily="34" charset="-120"/>
              </a:rPr>
              <a:t>North Star</a:t>
            </a:r>
            <a:endParaRPr lang="en-US" sz="7200" dirty="0"/>
          </a:p>
        </p:txBody>
      </p:sp>
      <p:sp>
        <p:nvSpPr>
          <p:cNvPr id="5" name="Text 3"/>
          <p:cNvSpPr/>
          <p:nvPr/>
        </p:nvSpPr>
        <p:spPr>
          <a:xfrm>
            <a:off x="1005840" y="4160520"/>
            <a:ext cx="10058400" cy="457200"/>
          </a:xfrm>
          <a:prstGeom prst="rect">
            <a:avLst/>
          </a:prstGeom>
          <a:noFill/>
          <a:ln/>
        </p:spPr>
        <p:txBody>
          <a:bodyPr wrap="square" lIns="0" tIns="0" rIns="0" bIns="0" rtlCol="0" anchor="ctr"/>
          <a:lstStyle/>
          <a:p>
            <a:pPr indent="0" marL="0">
              <a:buNone/>
            </a:pPr>
            <a:r>
              <a:rPr lang="en-US" sz="2200" i="1" dirty="0">
                <a:solidFill>
                  <a:srgbClr val="CADCFC"/>
                </a:solidFill>
                <a:latin typeface="Cambria" pitchFamily="34" charset="0"/>
                <a:ea typeface="Cambria" pitchFamily="34" charset="-122"/>
                <a:cs typeface="Cambria" pitchFamily="34" charset="-120"/>
              </a:rPr>
              <a:t>Q3 2026 Steering Committee</a:t>
            </a:r>
            <a:endParaRPr lang="en-US" sz="2200" dirty="0"/>
          </a:p>
        </p:txBody>
      </p:sp>
      <p:sp>
        <p:nvSpPr>
          <p:cNvPr id="6" name="Text 4"/>
          <p:cNvSpPr/>
          <p:nvPr/>
        </p:nvSpPr>
        <p:spPr>
          <a:xfrm>
            <a:off x="1005840" y="4617720"/>
            <a:ext cx="10058400" cy="457200"/>
          </a:xfrm>
          <a:prstGeom prst="rect">
            <a:avLst/>
          </a:prstGeom>
          <a:noFill/>
          <a:ln/>
        </p:spPr>
        <p:txBody>
          <a:bodyPr wrap="square" lIns="0" tIns="0" rIns="0" bIns="0" rtlCol="0" anchor="ctr"/>
          <a:lstStyle/>
          <a:p>
            <a:pPr indent="0" marL="0">
              <a:buNone/>
            </a:pPr>
            <a:r>
              <a:rPr lang="en-US" sz="1400" dirty="0">
                <a:solidFill>
                  <a:srgbClr val="9CAABF"/>
                </a:solidFill>
                <a:latin typeface="Calibri" pitchFamily="34" charset="0"/>
                <a:ea typeface="Calibri" pitchFamily="34" charset="-122"/>
                <a:cs typeface="Calibri" pitchFamily="34" charset="-120"/>
              </a:rPr>
              <a:t>Program status, three decisions required, and the portfolio outlook.</a:t>
            </a:r>
            <a:endParaRPr lang="en-US" sz="1400" dirty="0"/>
          </a:p>
        </p:txBody>
      </p:sp>
      <p:sp>
        <p:nvSpPr>
          <p:cNvPr id="7" name="Shape 5"/>
          <p:cNvSpPr/>
          <p:nvPr/>
        </p:nvSpPr>
        <p:spPr>
          <a:xfrm>
            <a:off x="1005840" y="5989320"/>
            <a:ext cx="4572000" cy="0"/>
          </a:xfrm>
          <a:prstGeom prst="line">
            <a:avLst/>
          </a:prstGeom>
          <a:noFill/>
          <a:ln w="12700">
            <a:solidFill>
              <a:srgbClr val="B8894A"/>
            </a:solidFill>
            <a:prstDash val="solid"/>
          </a:ln>
        </p:spPr>
      </p:sp>
      <p:sp>
        <p:nvSpPr>
          <p:cNvPr id="8" name="Text 6"/>
          <p:cNvSpPr/>
          <p:nvPr/>
        </p:nvSpPr>
        <p:spPr>
          <a:xfrm>
            <a:off x="1005840" y="6080760"/>
            <a:ext cx="4572000" cy="228600"/>
          </a:xfrm>
          <a:prstGeom prst="rect">
            <a:avLst/>
          </a:prstGeom>
          <a:noFill/>
          <a:ln/>
        </p:spPr>
        <p:txBody>
          <a:bodyPr wrap="square" lIns="0" tIns="0" rIns="0" bIns="0" rtlCol="0" anchor="ctr"/>
          <a:lstStyle/>
          <a:p>
            <a:pPr indent="0" marL="0">
              <a:buNone/>
            </a:pPr>
            <a:r>
              <a:rPr lang="en-US" sz="900" b="1" spc="300" kern="0" dirty="0">
                <a:solidFill>
                  <a:srgbClr val="B8894A"/>
                </a:solidFill>
                <a:latin typeface="Calibri" pitchFamily="34" charset="0"/>
                <a:ea typeface="Calibri" pitchFamily="34" charset="-122"/>
                <a:cs typeface="Calibri" pitchFamily="34" charset="-120"/>
              </a:rPr>
              <a:t>PRESENTED TO</a:t>
            </a:r>
            <a:endParaRPr lang="en-US" sz="900" dirty="0"/>
          </a:p>
        </p:txBody>
      </p:sp>
      <p:sp>
        <p:nvSpPr>
          <p:cNvPr id="9" name="Text 7"/>
          <p:cNvSpPr/>
          <p:nvPr/>
        </p:nvSpPr>
        <p:spPr>
          <a:xfrm>
            <a:off x="1005840" y="6309360"/>
            <a:ext cx="7315200" cy="320040"/>
          </a:xfrm>
          <a:prstGeom prst="rect">
            <a:avLst/>
          </a:prstGeom>
          <a:noFill/>
          <a:ln/>
        </p:spPr>
        <p:txBody>
          <a:bodyPr wrap="square" lIns="0" tIns="0" rIns="0" bIns="0" rtlCol="0" anchor="ctr"/>
          <a:lstStyle/>
          <a:p>
            <a:pPr indent="0" marL="0">
              <a:buNone/>
            </a:pPr>
            <a:r>
              <a:rPr lang="en-US" sz="1300" b="1" dirty="0">
                <a:solidFill>
                  <a:srgbClr val="FDFCF7"/>
                </a:solidFill>
                <a:latin typeface="Calibri" pitchFamily="34" charset="0"/>
                <a:ea typeface="Calibri" pitchFamily="34" charset="-122"/>
                <a:cs typeface="Calibri" pitchFamily="34" charset="-120"/>
              </a:rPr>
              <a:t>Executive Committee  ·  22 October 2026</a:t>
            </a:r>
            <a:endParaRPr lang="en-US" sz="1300" dirty="0"/>
          </a:p>
        </p:txBody>
      </p:sp>
      <p:sp>
        <p:nvSpPr>
          <p:cNvPr id="10" name="Text 8"/>
          <p:cNvSpPr/>
          <p:nvPr/>
        </p:nvSpPr>
        <p:spPr>
          <a:xfrm>
            <a:off x="7162495" y="6309360"/>
            <a:ext cx="4572000" cy="320040"/>
          </a:xfrm>
          <a:prstGeom prst="rect">
            <a:avLst/>
          </a:prstGeom>
          <a:noFill/>
          <a:ln/>
        </p:spPr>
        <p:txBody>
          <a:bodyPr wrap="square" lIns="0" tIns="0" rIns="0" bIns="0" rtlCol="0" anchor="ctr"/>
          <a:lstStyle/>
          <a:p>
            <a:pPr algn="r" indent="0" marL="0">
              <a:buNone/>
            </a:pPr>
            <a:r>
              <a:rPr lang="en-US" sz="1000" i="1" dirty="0">
                <a:solidFill>
                  <a:srgbClr val="9CAABF"/>
                </a:solidFill>
                <a:latin typeface="Calibri" pitchFamily="34" charset="0"/>
                <a:ea typeface="Calibri" pitchFamily="34" charset="-122"/>
                <a:cs typeface="Calibri" pitchFamily="34" charset="-120"/>
              </a:rPr>
              <a:t>Prepared by the Transformation Management Office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CF7"/>
        </a:solidFill>
      </p:bgPr>
    </p:bg>
    <p:spTree>
      <p:nvGrpSpPr>
        <p:cNvPr id="1" name=""/>
        <p:cNvGrpSpPr/>
        <p:nvPr/>
      </p:nvGrpSpPr>
      <p:grpSpPr>
        <a:xfrm>
          <a:off x="0" y="0"/>
          <a:ext cx="0" cy="0"/>
          <a:chOff x="0" y="0"/>
          <a:chExt cx="0" cy="0"/>
        </a:xfrm>
      </p:grpSpPr>
      <p:sp>
        <p:nvSpPr>
          <p:cNvPr id="2" name="Shape 0"/>
          <p:cNvSpPr/>
          <p:nvPr/>
        </p:nvSpPr>
        <p:spPr>
          <a:xfrm>
            <a:off x="457200" y="320040"/>
            <a:ext cx="320040" cy="54864"/>
          </a:xfrm>
          <a:prstGeom prst="rect">
            <a:avLst/>
          </a:prstGeom>
          <a:solidFill>
            <a:srgbClr val="B8894A"/>
          </a:solidFill>
          <a:ln w="12700">
            <a:solidFill>
              <a:srgbClr val="B8894A"/>
            </a:solidFill>
            <a:prstDash val="solid"/>
          </a:ln>
        </p:spPr>
      </p:sp>
      <p:sp>
        <p:nvSpPr>
          <p:cNvPr id="3" name="Text 1"/>
          <p:cNvSpPr/>
          <p:nvPr/>
        </p:nvSpPr>
        <p:spPr>
          <a:xfrm>
            <a:off x="868680" y="256032"/>
            <a:ext cx="5486400" cy="228600"/>
          </a:xfrm>
          <a:prstGeom prst="rect">
            <a:avLst/>
          </a:prstGeom>
          <a:noFill/>
          <a:ln/>
        </p:spPr>
        <p:txBody>
          <a:bodyPr wrap="square" lIns="0" tIns="0" rIns="0" bIns="0" rtlCol="0" anchor="ctr"/>
          <a:lstStyle/>
          <a:p>
            <a:pPr indent="0" marL="0">
              <a:buNone/>
            </a:pPr>
            <a:r>
              <a:rPr lang="en-US" sz="900" b="1" spc="300" kern="0" dirty="0">
                <a:solidFill>
                  <a:srgbClr val="1E2761"/>
                </a:solidFill>
                <a:latin typeface="Calibri" pitchFamily="34" charset="0"/>
                <a:ea typeface="Calibri" pitchFamily="34" charset="-122"/>
                <a:cs typeface="Calibri" pitchFamily="34" charset="-120"/>
              </a:rPr>
              <a:t>PROJECT NORTH STAR</a:t>
            </a:r>
            <a:endParaRPr lang="en-US" sz="900" dirty="0"/>
          </a:p>
        </p:txBody>
      </p:sp>
      <p:sp>
        <p:nvSpPr>
          <p:cNvPr id="4" name="Text 2"/>
          <p:cNvSpPr/>
          <p:nvPr/>
        </p:nvSpPr>
        <p:spPr>
          <a:xfrm>
            <a:off x="7162495" y="256032"/>
            <a:ext cx="4480560" cy="228600"/>
          </a:xfrm>
          <a:prstGeom prst="rect">
            <a:avLst/>
          </a:prstGeom>
          <a:noFill/>
          <a:ln/>
        </p:spPr>
        <p:txBody>
          <a:bodyPr wrap="square" lIns="0" tIns="0" rIns="0" bIns="0" rtlCol="0" anchor="ctr"/>
          <a:lstStyle/>
          <a:p>
            <a:pPr algn="r" indent="0" marL="0">
              <a:buNone/>
            </a:pPr>
            <a:r>
              <a:rPr lang="en-US" sz="900" spc="200" kern="0" dirty="0">
                <a:solidFill>
                  <a:srgbClr val="6B7280"/>
                </a:solidFill>
                <a:latin typeface="Calibri" pitchFamily="34" charset="0"/>
                <a:ea typeface="Calibri" pitchFamily="34" charset="-122"/>
                <a:cs typeface="Calibri" pitchFamily="34" charset="-120"/>
              </a:rPr>
              <a:t>Q3 2026 STEERING COMMITTEE  ·  CONFIDENTIAL</a:t>
            </a:r>
            <a:endParaRPr lang="en-US" sz="900" dirty="0"/>
          </a:p>
        </p:txBody>
      </p:sp>
      <p:sp>
        <p:nvSpPr>
          <p:cNvPr id="5" name="Shape 3"/>
          <p:cNvSpPr/>
          <p:nvPr/>
        </p:nvSpPr>
        <p:spPr>
          <a:xfrm>
            <a:off x="457200" y="502920"/>
            <a:ext cx="11277295" cy="0"/>
          </a:xfrm>
          <a:prstGeom prst="line">
            <a:avLst/>
          </a:prstGeom>
          <a:noFill/>
          <a:ln w="9525">
            <a:solidFill>
              <a:srgbClr val="E5E7EB"/>
            </a:solidFill>
            <a:prstDash val="solid"/>
          </a:ln>
        </p:spPr>
      </p:sp>
      <p:sp>
        <p:nvSpPr>
          <p:cNvPr id="6" name="Shape 4"/>
          <p:cNvSpPr/>
          <p:nvPr/>
        </p:nvSpPr>
        <p:spPr>
          <a:xfrm>
            <a:off x="457200" y="6400800"/>
            <a:ext cx="11277295" cy="0"/>
          </a:xfrm>
          <a:prstGeom prst="line">
            <a:avLst/>
          </a:prstGeom>
          <a:noFill/>
          <a:ln w="9525">
            <a:solidFill>
              <a:srgbClr val="E5E7EB"/>
            </a:solidFill>
            <a:prstDash val="solid"/>
          </a:ln>
        </p:spPr>
      </p:sp>
      <p:sp>
        <p:nvSpPr>
          <p:cNvPr id="7" name="Text 5"/>
          <p:cNvSpPr/>
          <p:nvPr/>
        </p:nvSpPr>
        <p:spPr>
          <a:xfrm>
            <a:off x="457200" y="6473952"/>
            <a:ext cx="5486400" cy="201168"/>
          </a:xfrm>
          <a:prstGeom prst="rect">
            <a:avLst/>
          </a:prstGeom>
          <a:noFill/>
          <a:ln/>
        </p:spPr>
        <p:txBody>
          <a:bodyPr wrap="square" lIns="0" tIns="0" rIns="0" bIns="0" rtlCol="0" anchor="ctr"/>
          <a:lstStyle/>
          <a:p>
            <a:pPr indent="0" marL="0">
              <a:buNone/>
            </a:pPr>
            <a:r>
              <a:rPr lang="en-US" sz="850" spc="100" kern="0" dirty="0">
                <a:solidFill>
                  <a:srgbClr val="6B7280"/>
                </a:solidFill>
                <a:latin typeface="Calibri" pitchFamily="34" charset="0"/>
                <a:ea typeface="Calibri" pitchFamily="34" charset="-122"/>
                <a:cs typeface="Calibri" pitchFamily="34" charset="-120"/>
              </a:rPr>
              <a:t>Maple Retail  ·  Transformation Management Office</a:t>
            </a:r>
            <a:endParaRPr lang="en-US" sz="850" dirty="0"/>
          </a:p>
        </p:txBody>
      </p:sp>
      <p:sp>
        <p:nvSpPr>
          <p:cNvPr id="8" name="Text 6"/>
          <p:cNvSpPr/>
          <p:nvPr/>
        </p:nvSpPr>
        <p:spPr>
          <a:xfrm>
            <a:off x="9448495" y="6473952"/>
            <a:ext cx="2286000" cy="201168"/>
          </a:xfrm>
          <a:prstGeom prst="rect">
            <a:avLst/>
          </a:prstGeom>
          <a:noFill/>
          <a:ln/>
        </p:spPr>
        <p:txBody>
          <a:bodyPr wrap="square" lIns="0" tIns="0" rIns="0" bIns="0" rtlCol="0" anchor="ctr"/>
          <a:lstStyle/>
          <a:p>
            <a:pPr algn="r" indent="0" marL="0">
              <a:buNone/>
            </a:pPr>
            <a:r>
              <a:rPr lang="en-US" sz="850" dirty="0">
                <a:solidFill>
                  <a:srgbClr val="6B7280"/>
                </a:solidFill>
                <a:latin typeface="Calibri" pitchFamily="34" charset="0"/>
                <a:ea typeface="Calibri" pitchFamily="34" charset="-122"/>
                <a:cs typeface="Calibri" pitchFamily="34" charset="-120"/>
              </a:rPr>
              <a:t>Page 2 of 10</a:t>
            </a:r>
            <a:endParaRPr lang="en-US" sz="850" dirty="0"/>
          </a:p>
        </p:txBody>
      </p:sp>
      <p:sp>
        <p:nvSpPr>
          <p:cNvPr id="9" name="Text 7"/>
          <p:cNvSpPr/>
          <p:nvPr/>
        </p:nvSpPr>
        <p:spPr>
          <a:xfrm>
            <a:off x="457200" y="685800"/>
            <a:ext cx="9144000" cy="274320"/>
          </a:xfrm>
          <a:prstGeom prst="rect">
            <a:avLst/>
          </a:prstGeom>
          <a:noFill/>
          <a:ln/>
        </p:spPr>
        <p:txBody>
          <a:bodyPr wrap="square" lIns="0" tIns="0" rIns="0" bIns="0" rtlCol="0" anchor="ctr"/>
          <a:lstStyle/>
          <a:p>
            <a:pPr indent="0" marL="0">
              <a:buNone/>
            </a:pPr>
            <a:r>
              <a:rPr lang="en-US" sz="1000" b="1" spc="300" kern="0" dirty="0">
                <a:solidFill>
                  <a:srgbClr val="B8894A"/>
                </a:solidFill>
                <a:latin typeface="Calibri" pitchFamily="34" charset="0"/>
                <a:ea typeface="Calibri" pitchFamily="34" charset="-122"/>
                <a:cs typeface="Calibri" pitchFamily="34" charset="-120"/>
              </a:rPr>
              <a:t>DECISIONS REQUIRED TODAY</a:t>
            </a:r>
            <a:endParaRPr lang="en-US" sz="1000" dirty="0"/>
          </a:p>
        </p:txBody>
      </p:sp>
      <p:sp>
        <p:nvSpPr>
          <p:cNvPr id="10" name="Text 8"/>
          <p:cNvSpPr/>
          <p:nvPr/>
        </p:nvSpPr>
        <p:spPr>
          <a:xfrm>
            <a:off x="457200" y="960120"/>
            <a:ext cx="11277295" cy="640080"/>
          </a:xfrm>
          <a:prstGeom prst="rect">
            <a:avLst/>
          </a:prstGeom>
          <a:noFill/>
          <a:ln/>
        </p:spPr>
        <p:txBody>
          <a:bodyPr wrap="square" lIns="0" tIns="0" rIns="0" bIns="0" rtlCol="0" anchor="ctr"/>
          <a:lstStyle/>
          <a:p>
            <a:pPr indent="0" marL="0">
              <a:buNone/>
            </a:pPr>
            <a:r>
              <a:rPr lang="en-US" sz="3000" b="1" dirty="0">
                <a:solidFill>
                  <a:srgbClr val="1A1A1A"/>
                </a:solidFill>
                <a:latin typeface="Cambria" pitchFamily="34" charset="0"/>
                <a:ea typeface="Cambria" pitchFamily="34" charset="-122"/>
                <a:cs typeface="Cambria" pitchFamily="34" charset="-120"/>
              </a:rPr>
              <a:t>Three decisions. Twenty minutes.</a:t>
            </a:r>
            <a:endParaRPr lang="en-US" sz="3000" dirty="0"/>
          </a:p>
        </p:txBody>
      </p:sp>
      <p:sp>
        <p:nvSpPr>
          <p:cNvPr id="11" name="Text 9"/>
          <p:cNvSpPr/>
          <p:nvPr/>
        </p:nvSpPr>
        <p:spPr>
          <a:xfrm>
            <a:off x="457200" y="1627632"/>
            <a:ext cx="11277295" cy="320040"/>
          </a:xfrm>
          <a:prstGeom prst="rect">
            <a:avLst/>
          </a:prstGeom>
          <a:noFill/>
          <a:ln/>
        </p:spPr>
        <p:txBody>
          <a:bodyPr wrap="square" lIns="0" tIns="0" rIns="0" bIns="0" rtlCol="0" anchor="ctr"/>
          <a:lstStyle/>
          <a:p>
            <a:pPr indent="0" marL="0">
              <a:buNone/>
            </a:pPr>
            <a:r>
              <a:rPr lang="en-US" sz="1300" i="1" dirty="0">
                <a:solidFill>
                  <a:srgbClr val="6B7280"/>
                </a:solidFill>
                <a:latin typeface="Calibri" pitchFamily="34" charset="0"/>
                <a:ea typeface="Calibri" pitchFamily="34" charset="-122"/>
                <a:cs typeface="Calibri" pitchFamily="34" charset="-120"/>
              </a:rPr>
              <a:t>Each carries a specific consequence if deferred.</a:t>
            </a:r>
            <a:endParaRPr lang="en-US" sz="1300" dirty="0"/>
          </a:p>
        </p:txBody>
      </p:sp>
      <p:sp>
        <p:nvSpPr>
          <p:cNvPr id="12" name="Shape 10"/>
          <p:cNvSpPr/>
          <p:nvPr/>
        </p:nvSpPr>
        <p:spPr>
          <a:xfrm>
            <a:off x="457200" y="2148840"/>
            <a:ext cx="4206240" cy="320040"/>
          </a:xfrm>
          <a:prstGeom prst="rect">
            <a:avLst/>
          </a:prstGeom>
          <a:solidFill>
            <a:srgbClr val="1E2761"/>
          </a:solidFill>
          <a:ln w="12700">
            <a:solidFill>
              <a:srgbClr val="1E2761"/>
            </a:solidFill>
            <a:prstDash val="solid"/>
          </a:ln>
        </p:spPr>
      </p:sp>
      <p:sp>
        <p:nvSpPr>
          <p:cNvPr id="13" name="Text 11"/>
          <p:cNvSpPr/>
          <p:nvPr/>
        </p:nvSpPr>
        <p:spPr>
          <a:xfrm>
            <a:off x="566928" y="2194560"/>
            <a:ext cx="4023360" cy="228600"/>
          </a:xfrm>
          <a:prstGeom prst="rect">
            <a:avLst/>
          </a:prstGeom>
          <a:noFill/>
          <a:ln/>
        </p:spPr>
        <p:txBody>
          <a:bodyPr wrap="square" lIns="0" tIns="0" rIns="0" bIns="0" rtlCol="0" anchor="ctr"/>
          <a:lstStyle/>
          <a:p>
            <a:pPr indent="0" marL="0">
              <a:buNone/>
            </a:pPr>
            <a:r>
              <a:rPr lang="en-US" sz="900" b="1" spc="200" kern="0" dirty="0">
                <a:solidFill>
                  <a:srgbClr val="FDFCF7"/>
                </a:solidFill>
                <a:latin typeface="Calibri" pitchFamily="34" charset="0"/>
                <a:ea typeface="Calibri" pitchFamily="34" charset="-122"/>
                <a:cs typeface="Calibri" pitchFamily="34" charset="-120"/>
              </a:rPr>
              <a:t>DECISION</a:t>
            </a:r>
            <a:endParaRPr lang="en-US" sz="900" dirty="0"/>
          </a:p>
        </p:txBody>
      </p:sp>
      <p:sp>
        <p:nvSpPr>
          <p:cNvPr id="14" name="Shape 12"/>
          <p:cNvSpPr/>
          <p:nvPr/>
        </p:nvSpPr>
        <p:spPr>
          <a:xfrm>
            <a:off x="4663440" y="2148840"/>
            <a:ext cx="2743200" cy="320040"/>
          </a:xfrm>
          <a:prstGeom prst="rect">
            <a:avLst/>
          </a:prstGeom>
          <a:solidFill>
            <a:srgbClr val="1E2761"/>
          </a:solidFill>
          <a:ln w="12700">
            <a:solidFill>
              <a:srgbClr val="1E2761"/>
            </a:solidFill>
            <a:prstDash val="solid"/>
          </a:ln>
        </p:spPr>
      </p:sp>
      <p:sp>
        <p:nvSpPr>
          <p:cNvPr id="15" name="Text 13"/>
          <p:cNvSpPr/>
          <p:nvPr/>
        </p:nvSpPr>
        <p:spPr>
          <a:xfrm>
            <a:off x="4773168" y="2194560"/>
            <a:ext cx="2560320" cy="228600"/>
          </a:xfrm>
          <a:prstGeom prst="rect">
            <a:avLst/>
          </a:prstGeom>
          <a:noFill/>
          <a:ln/>
        </p:spPr>
        <p:txBody>
          <a:bodyPr wrap="square" lIns="0" tIns="0" rIns="0" bIns="0" rtlCol="0" anchor="ctr"/>
          <a:lstStyle/>
          <a:p>
            <a:pPr indent="0" marL="0">
              <a:buNone/>
            </a:pPr>
            <a:r>
              <a:rPr lang="en-US" sz="900" b="1" spc="200" kern="0" dirty="0">
                <a:solidFill>
                  <a:srgbClr val="FDFCF7"/>
                </a:solidFill>
                <a:latin typeface="Calibri" pitchFamily="34" charset="0"/>
                <a:ea typeface="Calibri" pitchFamily="34" charset="-122"/>
                <a:cs typeface="Calibri" pitchFamily="34" charset="-120"/>
              </a:rPr>
              <a:t>OWNER ASKS EC TO</a:t>
            </a:r>
            <a:endParaRPr lang="en-US" sz="900" dirty="0"/>
          </a:p>
        </p:txBody>
      </p:sp>
      <p:sp>
        <p:nvSpPr>
          <p:cNvPr id="16" name="Shape 14"/>
          <p:cNvSpPr/>
          <p:nvPr/>
        </p:nvSpPr>
        <p:spPr>
          <a:xfrm>
            <a:off x="7406640" y="2148840"/>
            <a:ext cx="3017520" cy="320040"/>
          </a:xfrm>
          <a:prstGeom prst="rect">
            <a:avLst/>
          </a:prstGeom>
          <a:solidFill>
            <a:srgbClr val="1E2761"/>
          </a:solidFill>
          <a:ln w="12700">
            <a:solidFill>
              <a:srgbClr val="1E2761"/>
            </a:solidFill>
            <a:prstDash val="solid"/>
          </a:ln>
        </p:spPr>
      </p:sp>
      <p:sp>
        <p:nvSpPr>
          <p:cNvPr id="17" name="Text 15"/>
          <p:cNvSpPr/>
          <p:nvPr/>
        </p:nvSpPr>
        <p:spPr>
          <a:xfrm>
            <a:off x="7516368" y="2194560"/>
            <a:ext cx="2834640" cy="228600"/>
          </a:xfrm>
          <a:prstGeom prst="rect">
            <a:avLst/>
          </a:prstGeom>
          <a:noFill/>
          <a:ln/>
        </p:spPr>
        <p:txBody>
          <a:bodyPr wrap="square" lIns="0" tIns="0" rIns="0" bIns="0" rtlCol="0" anchor="ctr"/>
          <a:lstStyle/>
          <a:p>
            <a:pPr indent="0" marL="0">
              <a:buNone/>
            </a:pPr>
            <a:r>
              <a:rPr lang="en-US" sz="900" b="1" spc="200" kern="0" dirty="0">
                <a:solidFill>
                  <a:srgbClr val="FDFCF7"/>
                </a:solidFill>
                <a:latin typeface="Calibri" pitchFamily="34" charset="0"/>
                <a:ea typeface="Calibri" pitchFamily="34" charset="-122"/>
                <a:cs typeface="Calibri" pitchFamily="34" charset="-120"/>
              </a:rPr>
              <a:t>COST OF DEFERRING</a:t>
            </a:r>
            <a:endParaRPr lang="en-US" sz="900" dirty="0"/>
          </a:p>
        </p:txBody>
      </p:sp>
      <p:sp>
        <p:nvSpPr>
          <p:cNvPr id="18" name="Shape 16"/>
          <p:cNvSpPr/>
          <p:nvPr/>
        </p:nvSpPr>
        <p:spPr>
          <a:xfrm>
            <a:off x="10424160" y="2148840"/>
            <a:ext cx="1280160" cy="320040"/>
          </a:xfrm>
          <a:prstGeom prst="rect">
            <a:avLst/>
          </a:prstGeom>
          <a:solidFill>
            <a:srgbClr val="1E2761"/>
          </a:solidFill>
          <a:ln w="12700">
            <a:solidFill>
              <a:srgbClr val="1E2761"/>
            </a:solidFill>
            <a:prstDash val="solid"/>
          </a:ln>
        </p:spPr>
      </p:sp>
      <p:sp>
        <p:nvSpPr>
          <p:cNvPr id="19" name="Text 17"/>
          <p:cNvSpPr/>
          <p:nvPr/>
        </p:nvSpPr>
        <p:spPr>
          <a:xfrm>
            <a:off x="10533888" y="2194560"/>
            <a:ext cx="1097280" cy="228600"/>
          </a:xfrm>
          <a:prstGeom prst="rect">
            <a:avLst/>
          </a:prstGeom>
          <a:noFill/>
          <a:ln/>
        </p:spPr>
        <p:txBody>
          <a:bodyPr wrap="square" lIns="0" tIns="0" rIns="0" bIns="0" rtlCol="0" anchor="ctr"/>
          <a:lstStyle/>
          <a:p>
            <a:pPr indent="0" marL="0">
              <a:buNone/>
            </a:pPr>
            <a:r>
              <a:rPr lang="en-US" sz="900" b="1" spc="200" kern="0" dirty="0">
                <a:solidFill>
                  <a:srgbClr val="FDFCF7"/>
                </a:solidFill>
                <a:latin typeface="Calibri" pitchFamily="34" charset="0"/>
                <a:ea typeface="Calibri" pitchFamily="34" charset="-122"/>
                <a:cs typeface="Calibri" pitchFamily="34" charset="-120"/>
              </a:rPr>
              <a:t>REC.</a:t>
            </a:r>
            <a:endParaRPr lang="en-US" sz="900" dirty="0"/>
          </a:p>
        </p:txBody>
      </p:sp>
      <p:sp>
        <p:nvSpPr>
          <p:cNvPr id="20" name="Shape 18"/>
          <p:cNvSpPr/>
          <p:nvPr/>
        </p:nvSpPr>
        <p:spPr>
          <a:xfrm>
            <a:off x="457200" y="2468880"/>
            <a:ext cx="4206240" cy="960120"/>
          </a:xfrm>
          <a:prstGeom prst="rect">
            <a:avLst/>
          </a:prstGeom>
          <a:solidFill>
            <a:srgbClr val="FDFCF7"/>
          </a:solidFill>
          <a:ln w="6350">
            <a:solidFill>
              <a:srgbClr val="E5E7EB"/>
            </a:solidFill>
            <a:prstDash val="solid"/>
          </a:ln>
        </p:spPr>
      </p:sp>
      <p:sp>
        <p:nvSpPr>
          <p:cNvPr id="21" name="Shape 19"/>
          <p:cNvSpPr/>
          <p:nvPr/>
        </p:nvSpPr>
        <p:spPr>
          <a:xfrm>
            <a:off x="4663440" y="2468880"/>
            <a:ext cx="2743200" cy="960120"/>
          </a:xfrm>
          <a:prstGeom prst="rect">
            <a:avLst/>
          </a:prstGeom>
          <a:solidFill>
            <a:srgbClr val="FDFCF7"/>
          </a:solidFill>
          <a:ln w="6350">
            <a:solidFill>
              <a:srgbClr val="E5E7EB"/>
            </a:solidFill>
            <a:prstDash val="solid"/>
          </a:ln>
        </p:spPr>
      </p:sp>
      <p:sp>
        <p:nvSpPr>
          <p:cNvPr id="22" name="Shape 20"/>
          <p:cNvSpPr/>
          <p:nvPr/>
        </p:nvSpPr>
        <p:spPr>
          <a:xfrm>
            <a:off x="7406640" y="2468880"/>
            <a:ext cx="3017520" cy="960120"/>
          </a:xfrm>
          <a:prstGeom prst="rect">
            <a:avLst/>
          </a:prstGeom>
          <a:solidFill>
            <a:srgbClr val="FDFCF7"/>
          </a:solidFill>
          <a:ln w="6350">
            <a:solidFill>
              <a:srgbClr val="E5E7EB"/>
            </a:solidFill>
            <a:prstDash val="solid"/>
          </a:ln>
        </p:spPr>
      </p:sp>
      <p:sp>
        <p:nvSpPr>
          <p:cNvPr id="23" name="Shape 21"/>
          <p:cNvSpPr/>
          <p:nvPr/>
        </p:nvSpPr>
        <p:spPr>
          <a:xfrm>
            <a:off x="10424160" y="2468880"/>
            <a:ext cx="1280160" cy="960120"/>
          </a:xfrm>
          <a:prstGeom prst="rect">
            <a:avLst/>
          </a:prstGeom>
          <a:solidFill>
            <a:srgbClr val="FDFCF7"/>
          </a:solidFill>
          <a:ln w="6350">
            <a:solidFill>
              <a:srgbClr val="E5E7EB"/>
            </a:solidFill>
            <a:prstDash val="solid"/>
          </a:ln>
        </p:spPr>
      </p:sp>
      <p:sp>
        <p:nvSpPr>
          <p:cNvPr id="24" name="Text 22"/>
          <p:cNvSpPr/>
          <p:nvPr/>
        </p:nvSpPr>
        <p:spPr>
          <a:xfrm>
            <a:off x="594360" y="2560320"/>
            <a:ext cx="3977640" cy="777240"/>
          </a:xfrm>
          <a:prstGeom prst="rect">
            <a:avLst/>
          </a:prstGeom>
          <a:noFill/>
          <a:ln/>
        </p:spPr>
        <p:txBody>
          <a:bodyPr wrap="square" lIns="0" tIns="0" rIns="0" bIns="0" rtlCol="0" anchor="ctr"/>
          <a:lstStyle/>
          <a:p>
            <a:pPr indent="0" marL="0">
              <a:buNone/>
            </a:pPr>
            <a:r>
              <a:rPr lang="en-US" sz="1100" b="1" dirty="0">
                <a:solidFill>
                  <a:srgbClr val="1E2761"/>
                </a:solidFill>
                <a:latin typeface="Calibri" pitchFamily="34" charset="0"/>
                <a:ea typeface="Calibri" pitchFamily="34" charset="-122"/>
                <a:cs typeface="Calibri" pitchFamily="34" charset="-120"/>
              </a:rPr>
              <a:t>D-14  </a:t>
            </a:r>
            <a:pPr indent="0" marL="0">
              <a:buNone/>
            </a:pPr>
            <a:r>
              <a:rPr lang="en-US" sz="1100" dirty="0">
                <a:solidFill>
                  <a:srgbClr val="1A1A1A"/>
                </a:solidFill>
                <a:latin typeface="Calibri" pitchFamily="34" charset="0"/>
                <a:ea typeface="Calibri" pitchFamily="34" charset="-122"/>
                <a:cs typeface="Calibri" pitchFamily="34" charset="-120"/>
              </a:rPr>
              <a:t>Approve $4.2M scope expansion to include rural network upgrade in Wave 1</a:t>
            </a:r>
            <a:endParaRPr lang="en-US" sz="1100" dirty="0"/>
          </a:p>
        </p:txBody>
      </p:sp>
      <p:sp>
        <p:nvSpPr>
          <p:cNvPr id="25" name="Text 23"/>
          <p:cNvSpPr/>
          <p:nvPr/>
        </p:nvSpPr>
        <p:spPr>
          <a:xfrm>
            <a:off x="4800600" y="2560320"/>
            <a:ext cx="2514600" cy="777240"/>
          </a:xfrm>
          <a:prstGeom prst="rect">
            <a:avLst/>
          </a:prstGeom>
          <a:noFill/>
          <a:ln/>
        </p:spPr>
        <p:txBody>
          <a:bodyPr wrap="square" lIns="0" tIns="0" rIns="0" bIns="0" rtlCol="0" anchor="ctr"/>
          <a:lstStyle/>
          <a:p>
            <a:pPr indent="0" marL="0">
              <a:buNone/>
            </a:pPr>
            <a:r>
              <a:rPr lang="en-US" sz="1050" dirty="0">
                <a:solidFill>
                  <a:srgbClr val="1A1A1A"/>
                </a:solidFill>
                <a:latin typeface="Calibri" pitchFamily="34" charset="0"/>
                <a:ea typeface="Calibri" pitchFamily="34" charset="-122"/>
                <a:cs typeface="Calibri" pitchFamily="34" charset="-120"/>
              </a:rPr>
              <a:t>Approve funding + timing shift of 6 weeks</a:t>
            </a:r>
            <a:endParaRPr lang="en-US" sz="1050" dirty="0"/>
          </a:p>
        </p:txBody>
      </p:sp>
      <p:sp>
        <p:nvSpPr>
          <p:cNvPr id="26" name="Text 24"/>
          <p:cNvSpPr/>
          <p:nvPr/>
        </p:nvSpPr>
        <p:spPr>
          <a:xfrm>
            <a:off x="7543800" y="2560320"/>
            <a:ext cx="2788920" cy="777240"/>
          </a:xfrm>
          <a:prstGeom prst="rect">
            <a:avLst/>
          </a:prstGeom>
          <a:noFill/>
          <a:ln/>
        </p:spPr>
        <p:txBody>
          <a:bodyPr wrap="square" lIns="0" tIns="0" rIns="0" bIns="0" rtlCol="0" anchor="ctr"/>
          <a:lstStyle/>
          <a:p>
            <a:pPr indent="0" marL="0">
              <a:buNone/>
            </a:pPr>
            <a:r>
              <a:rPr lang="en-US" sz="1050" dirty="0">
                <a:solidFill>
                  <a:srgbClr val="1A1A1A"/>
                </a:solidFill>
                <a:latin typeface="Calibri" pitchFamily="34" charset="0"/>
                <a:ea typeface="Calibri" pitchFamily="34" charset="-122"/>
                <a:cs typeface="Calibri" pitchFamily="34" charset="-120"/>
              </a:rPr>
              <a:t>~80 stores stranded in Wave 2 without connectivity; +$1.1M rework</a:t>
            </a:r>
            <a:endParaRPr lang="en-US" sz="1050" dirty="0"/>
          </a:p>
        </p:txBody>
      </p:sp>
      <p:sp>
        <p:nvSpPr>
          <p:cNvPr id="27" name="Shape 25"/>
          <p:cNvSpPr/>
          <p:nvPr/>
        </p:nvSpPr>
        <p:spPr>
          <a:xfrm>
            <a:off x="10561320" y="2784348"/>
            <a:ext cx="1005840" cy="329184"/>
          </a:xfrm>
          <a:prstGeom prst="rect">
            <a:avLst/>
          </a:prstGeom>
          <a:solidFill>
            <a:srgbClr val="16A34A"/>
          </a:solidFill>
          <a:ln w="12700">
            <a:solidFill>
              <a:srgbClr val="16A34A"/>
            </a:solidFill>
            <a:prstDash val="solid"/>
          </a:ln>
        </p:spPr>
      </p:sp>
      <p:sp>
        <p:nvSpPr>
          <p:cNvPr id="28" name="Text 26"/>
          <p:cNvSpPr/>
          <p:nvPr/>
        </p:nvSpPr>
        <p:spPr>
          <a:xfrm>
            <a:off x="10561320" y="2784348"/>
            <a:ext cx="1005840" cy="329184"/>
          </a:xfrm>
          <a:prstGeom prst="rect">
            <a:avLst/>
          </a:prstGeom>
          <a:noFill/>
          <a:ln/>
        </p:spPr>
        <p:txBody>
          <a:bodyPr wrap="square" lIns="0" tIns="0" rIns="0" bIns="0" rtlCol="0" anchor="ctr"/>
          <a:lstStyle/>
          <a:p>
            <a:pPr algn="ctr" indent="0" marL="0">
              <a:buNone/>
            </a:pPr>
            <a:r>
              <a:rPr lang="en-US" sz="1000" b="1" spc="200" kern="0" dirty="0">
                <a:solidFill>
                  <a:srgbClr val="FDFCF7"/>
                </a:solidFill>
                <a:latin typeface="Calibri" pitchFamily="34" charset="0"/>
                <a:ea typeface="Calibri" pitchFamily="34" charset="-122"/>
                <a:cs typeface="Calibri" pitchFamily="34" charset="-120"/>
              </a:rPr>
              <a:t>APPROVE</a:t>
            </a:r>
            <a:endParaRPr lang="en-US" sz="1000" dirty="0"/>
          </a:p>
        </p:txBody>
      </p:sp>
      <p:sp>
        <p:nvSpPr>
          <p:cNvPr id="29" name="Shape 27"/>
          <p:cNvSpPr/>
          <p:nvPr/>
        </p:nvSpPr>
        <p:spPr>
          <a:xfrm>
            <a:off x="457200" y="3429000"/>
            <a:ext cx="4206240" cy="960120"/>
          </a:xfrm>
          <a:prstGeom prst="rect">
            <a:avLst/>
          </a:prstGeom>
          <a:solidFill>
            <a:srgbClr val="F7F5EE"/>
          </a:solidFill>
          <a:ln w="6350">
            <a:solidFill>
              <a:srgbClr val="E5E7EB"/>
            </a:solidFill>
            <a:prstDash val="solid"/>
          </a:ln>
        </p:spPr>
      </p:sp>
      <p:sp>
        <p:nvSpPr>
          <p:cNvPr id="30" name="Shape 28"/>
          <p:cNvSpPr/>
          <p:nvPr/>
        </p:nvSpPr>
        <p:spPr>
          <a:xfrm>
            <a:off x="4663440" y="3429000"/>
            <a:ext cx="2743200" cy="960120"/>
          </a:xfrm>
          <a:prstGeom prst="rect">
            <a:avLst/>
          </a:prstGeom>
          <a:solidFill>
            <a:srgbClr val="F7F5EE"/>
          </a:solidFill>
          <a:ln w="6350">
            <a:solidFill>
              <a:srgbClr val="E5E7EB"/>
            </a:solidFill>
            <a:prstDash val="solid"/>
          </a:ln>
        </p:spPr>
      </p:sp>
      <p:sp>
        <p:nvSpPr>
          <p:cNvPr id="31" name="Shape 29"/>
          <p:cNvSpPr/>
          <p:nvPr/>
        </p:nvSpPr>
        <p:spPr>
          <a:xfrm>
            <a:off x="7406640" y="3429000"/>
            <a:ext cx="3017520" cy="960120"/>
          </a:xfrm>
          <a:prstGeom prst="rect">
            <a:avLst/>
          </a:prstGeom>
          <a:solidFill>
            <a:srgbClr val="F7F5EE"/>
          </a:solidFill>
          <a:ln w="6350">
            <a:solidFill>
              <a:srgbClr val="E5E7EB"/>
            </a:solidFill>
            <a:prstDash val="solid"/>
          </a:ln>
        </p:spPr>
      </p:sp>
      <p:sp>
        <p:nvSpPr>
          <p:cNvPr id="32" name="Shape 30"/>
          <p:cNvSpPr/>
          <p:nvPr/>
        </p:nvSpPr>
        <p:spPr>
          <a:xfrm>
            <a:off x="10424160" y="3429000"/>
            <a:ext cx="1280160" cy="960120"/>
          </a:xfrm>
          <a:prstGeom prst="rect">
            <a:avLst/>
          </a:prstGeom>
          <a:solidFill>
            <a:srgbClr val="F7F5EE"/>
          </a:solidFill>
          <a:ln w="6350">
            <a:solidFill>
              <a:srgbClr val="E5E7EB"/>
            </a:solidFill>
            <a:prstDash val="solid"/>
          </a:ln>
        </p:spPr>
      </p:sp>
      <p:sp>
        <p:nvSpPr>
          <p:cNvPr id="33" name="Text 31"/>
          <p:cNvSpPr/>
          <p:nvPr/>
        </p:nvSpPr>
        <p:spPr>
          <a:xfrm>
            <a:off x="594360" y="3520440"/>
            <a:ext cx="3977640" cy="777240"/>
          </a:xfrm>
          <a:prstGeom prst="rect">
            <a:avLst/>
          </a:prstGeom>
          <a:noFill/>
          <a:ln/>
        </p:spPr>
        <p:txBody>
          <a:bodyPr wrap="square" lIns="0" tIns="0" rIns="0" bIns="0" rtlCol="0" anchor="ctr"/>
          <a:lstStyle/>
          <a:p>
            <a:pPr indent="0" marL="0">
              <a:buNone/>
            </a:pPr>
            <a:r>
              <a:rPr lang="en-US" sz="1100" b="1" dirty="0">
                <a:solidFill>
                  <a:srgbClr val="1E2761"/>
                </a:solidFill>
                <a:latin typeface="Calibri" pitchFamily="34" charset="0"/>
                <a:ea typeface="Calibri" pitchFamily="34" charset="-122"/>
                <a:cs typeface="Calibri" pitchFamily="34" charset="-120"/>
              </a:rPr>
              <a:t>D-15  </a:t>
            </a:r>
            <a:pPr indent="0" marL="0">
              <a:buNone/>
            </a:pPr>
            <a:r>
              <a:rPr lang="en-US" sz="1100" dirty="0">
                <a:solidFill>
                  <a:srgbClr val="1A1A1A"/>
                </a:solidFill>
                <a:latin typeface="Calibri" pitchFamily="34" charset="0"/>
                <a:ea typeface="Calibri" pitchFamily="34" charset="-122"/>
                <a:cs typeface="Calibri" pitchFamily="34" charset="-120"/>
              </a:rPr>
              <a:t>Confirm sunset date for legacy loyalty platform (Q2 2027 vs. Q4 2027)</a:t>
            </a:r>
            <a:endParaRPr lang="en-US" sz="1100" dirty="0"/>
          </a:p>
        </p:txBody>
      </p:sp>
      <p:sp>
        <p:nvSpPr>
          <p:cNvPr id="34" name="Text 32"/>
          <p:cNvSpPr/>
          <p:nvPr/>
        </p:nvSpPr>
        <p:spPr>
          <a:xfrm>
            <a:off x="4800600" y="3520440"/>
            <a:ext cx="2514600" cy="777240"/>
          </a:xfrm>
          <a:prstGeom prst="rect">
            <a:avLst/>
          </a:prstGeom>
          <a:noFill/>
          <a:ln/>
        </p:spPr>
        <p:txBody>
          <a:bodyPr wrap="square" lIns="0" tIns="0" rIns="0" bIns="0" rtlCol="0" anchor="ctr"/>
          <a:lstStyle/>
          <a:p>
            <a:pPr indent="0" marL="0">
              <a:buNone/>
            </a:pPr>
            <a:r>
              <a:rPr lang="en-US" sz="1050" dirty="0">
                <a:solidFill>
                  <a:srgbClr val="1A1A1A"/>
                </a:solidFill>
                <a:latin typeface="Calibri" pitchFamily="34" charset="0"/>
                <a:ea typeface="Calibri" pitchFamily="34" charset="-122"/>
                <a:cs typeface="Calibri" pitchFamily="34" charset="-120"/>
              </a:rPr>
              <a:t>Pick a date; CDP cannot design cutover without it</a:t>
            </a:r>
            <a:endParaRPr lang="en-US" sz="1050" dirty="0"/>
          </a:p>
        </p:txBody>
      </p:sp>
      <p:sp>
        <p:nvSpPr>
          <p:cNvPr id="35" name="Text 33"/>
          <p:cNvSpPr/>
          <p:nvPr/>
        </p:nvSpPr>
        <p:spPr>
          <a:xfrm>
            <a:off x="7543800" y="3520440"/>
            <a:ext cx="2788920" cy="777240"/>
          </a:xfrm>
          <a:prstGeom prst="rect">
            <a:avLst/>
          </a:prstGeom>
          <a:noFill/>
          <a:ln/>
        </p:spPr>
        <p:txBody>
          <a:bodyPr wrap="square" lIns="0" tIns="0" rIns="0" bIns="0" rtlCol="0" anchor="ctr"/>
          <a:lstStyle/>
          <a:p>
            <a:pPr indent="0" marL="0">
              <a:buNone/>
            </a:pPr>
            <a:r>
              <a:rPr lang="en-US" sz="1050" dirty="0">
                <a:solidFill>
                  <a:srgbClr val="1A1A1A"/>
                </a:solidFill>
                <a:latin typeface="Calibri" pitchFamily="34" charset="0"/>
                <a:ea typeface="Calibri" pitchFamily="34" charset="-122"/>
                <a:cs typeface="Calibri" pitchFamily="34" charset="-120"/>
              </a:rPr>
              <a:t>Two workstreams blocked. Slip already 8 weeks and growing.</a:t>
            </a:r>
            <a:endParaRPr lang="en-US" sz="1050" dirty="0"/>
          </a:p>
        </p:txBody>
      </p:sp>
      <p:sp>
        <p:nvSpPr>
          <p:cNvPr id="36" name="Shape 34"/>
          <p:cNvSpPr/>
          <p:nvPr/>
        </p:nvSpPr>
        <p:spPr>
          <a:xfrm>
            <a:off x="10561320" y="3744468"/>
            <a:ext cx="1005840" cy="329184"/>
          </a:xfrm>
          <a:prstGeom prst="rect">
            <a:avLst/>
          </a:prstGeom>
          <a:solidFill>
            <a:srgbClr val="F59E0B"/>
          </a:solidFill>
          <a:ln w="12700">
            <a:solidFill>
              <a:srgbClr val="F59E0B"/>
            </a:solidFill>
            <a:prstDash val="solid"/>
          </a:ln>
        </p:spPr>
      </p:sp>
      <p:sp>
        <p:nvSpPr>
          <p:cNvPr id="37" name="Text 35"/>
          <p:cNvSpPr/>
          <p:nvPr/>
        </p:nvSpPr>
        <p:spPr>
          <a:xfrm>
            <a:off x="10561320" y="3744468"/>
            <a:ext cx="1005840" cy="329184"/>
          </a:xfrm>
          <a:prstGeom prst="rect">
            <a:avLst/>
          </a:prstGeom>
          <a:noFill/>
          <a:ln/>
        </p:spPr>
        <p:txBody>
          <a:bodyPr wrap="square" lIns="0" tIns="0" rIns="0" bIns="0" rtlCol="0" anchor="ctr"/>
          <a:lstStyle/>
          <a:p>
            <a:pPr algn="ctr" indent="0" marL="0">
              <a:buNone/>
            </a:pPr>
            <a:r>
              <a:rPr lang="en-US" sz="1000" b="1" spc="200" kern="0" dirty="0">
                <a:solidFill>
                  <a:srgbClr val="FDFCF7"/>
                </a:solidFill>
                <a:latin typeface="Calibri" pitchFamily="34" charset="0"/>
                <a:ea typeface="Calibri" pitchFamily="34" charset="-122"/>
                <a:cs typeface="Calibri" pitchFamily="34" charset="-120"/>
              </a:rPr>
              <a:t>Q2 2027</a:t>
            </a:r>
            <a:endParaRPr lang="en-US" sz="1000" dirty="0"/>
          </a:p>
        </p:txBody>
      </p:sp>
      <p:sp>
        <p:nvSpPr>
          <p:cNvPr id="38" name="Shape 36"/>
          <p:cNvSpPr/>
          <p:nvPr/>
        </p:nvSpPr>
        <p:spPr>
          <a:xfrm>
            <a:off x="457200" y="4389120"/>
            <a:ext cx="4206240" cy="960120"/>
          </a:xfrm>
          <a:prstGeom prst="rect">
            <a:avLst/>
          </a:prstGeom>
          <a:solidFill>
            <a:srgbClr val="FDFCF7"/>
          </a:solidFill>
          <a:ln w="6350">
            <a:solidFill>
              <a:srgbClr val="E5E7EB"/>
            </a:solidFill>
            <a:prstDash val="solid"/>
          </a:ln>
        </p:spPr>
      </p:sp>
      <p:sp>
        <p:nvSpPr>
          <p:cNvPr id="39" name="Shape 37"/>
          <p:cNvSpPr/>
          <p:nvPr/>
        </p:nvSpPr>
        <p:spPr>
          <a:xfrm>
            <a:off x="4663440" y="4389120"/>
            <a:ext cx="2743200" cy="960120"/>
          </a:xfrm>
          <a:prstGeom prst="rect">
            <a:avLst/>
          </a:prstGeom>
          <a:solidFill>
            <a:srgbClr val="FDFCF7"/>
          </a:solidFill>
          <a:ln w="6350">
            <a:solidFill>
              <a:srgbClr val="E5E7EB"/>
            </a:solidFill>
            <a:prstDash val="solid"/>
          </a:ln>
        </p:spPr>
      </p:sp>
      <p:sp>
        <p:nvSpPr>
          <p:cNvPr id="40" name="Shape 38"/>
          <p:cNvSpPr/>
          <p:nvPr/>
        </p:nvSpPr>
        <p:spPr>
          <a:xfrm>
            <a:off x="7406640" y="4389120"/>
            <a:ext cx="3017520" cy="960120"/>
          </a:xfrm>
          <a:prstGeom prst="rect">
            <a:avLst/>
          </a:prstGeom>
          <a:solidFill>
            <a:srgbClr val="FDFCF7"/>
          </a:solidFill>
          <a:ln w="6350">
            <a:solidFill>
              <a:srgbClr val="E5E7EB"/>
            </a:solidFill>
            <a:prstDash val="solid"/>
          </a:ln>
        </p:spPr>
      </p:sp>
      <p:sp>
        <p:nvSpPr>
          <p:cNvPr id="41" name="Shape 39"/>
          <p:cNvSpPr/>
          <p:nvPr/>
        </p:nvSpPr>
        <p:spPr>
          <a:xfrm>
            <a:off x="10424160" y="4389120"/>
            <a:ext cx="1280160" cy="960120"/>
          </a:xfrm>
          <a:prstGeom prst="rect">
            <a:avLst/>
          </a:prstGeom>
          <a:solidFill>
            <a:srgbClr val="FDFCF7"/>
          </a:solidFill>
          <a:ln w="6350">
            <a:solidFill>
              <a:srgbClr val="E5E7EB"/>
            </a:solidFill>
            <a:prstDash val="solid"/>
          </a:ln>
        </p:spPr>
      </p:sp>
      <p:sp>
        <p:nvSpPr>
          <p:cNvPr id="42" name="Text 40"/>
          <p:cNvSpPr/>
          <p:nvPr/>
        </p:nvSpPr>
        <p:spPr>
          <a:xfrm>
            <a:off x="594360" y="4480560"/>
            <a:ext cx="3977640" cy="777240"/>
          </a:xfrm>
          <a:prstGeom prst="rect">
            <a:avLst/>
          </a:prstGeom>
          <a:noFill/>
          <a:ln/>
        </p:spPr>
        <p:txBody>
          <a:bodyPr wrap="square" lIns="0" tIns="0" rIns="0" bIns="0" rtlCol="0" anchor="ctr"/>
          <a:lstStyle/>
          <a:p>
            <a:pPr indent="0" marL="0">
              <a:buNone/>
            </a:pPr>
            <a:r>
              <a:rPr lang="en-US" sz="1100" b="1" dirty="0">
                <a:solidFill>
                  <a:srgbClr val="1E2761"/>
                </a:solidFill>
                <a:latin typeface="Calibri" pitchFamily="34" charset="0"/>
                <a:ea typeface="Calibri" pitchFamily="34" charset="-122"/>
                <a:cs typeface="Calibri" pitchFamily="34" charset="-120"/>
              </a:rPr>
              <a:t>D-16  </a:t>
            </a:r>
            <a:pPr indent="0" marL="0">
              <a:buNone/>
            </a:pPr>
            <a:r>
              <a:rPr lang="en-US" sz="1100" dirty="0">
                <a:solidFill>
                  <a:srgbClr val="1A1A1A"/>
                </a:solidFill>
                <a:latin typeface="Calibri" pitchFamily="34" charset="0"/>
                <a:ea typeface="Calibri" pitchFamily="34" charset="-122"/>
                <a:cs typeface="Calibri" pitchFamily="34" charset="-120"/>
              </a:rPr>
              <a:t>Accept revised value forecast: $172M NPV (from $180M)</a:t>
            </a:r>
            <a:endParaRPr lang="en-US" sz="1100" dirty="0"/>
          </a:p>
        </p:txBody>
      </p:sp>
      <p:sp>
        <p:nvSpPr>
          <p:cNvPr id="43" name="Text 41"/>
          <p:cNvSpPr/>
          <p:nvPr/>
        </p:nvSpPr>
        <p:spPr>
          <a:xfrm>
            <a:off x="4800600" y="4480560"/>
            <a:ext cx="2514600" cy="777240"/>
          </a:xfrm>
          <a:prstGeom prst="rect">
            <a:avLst/>
          </a:prstGeom>
          <a:noFill/>
          <a:ln/>
        </p:spPr>
        <p:txBody>
          <a:bodyPr wrap="square" lIns="0" tIns="0" rIns="0" bIns="0" rtlCol="0" anchor="ctr"/>
          <a:lstStyle/>
          <a:p>
            <a:pPr indent="0" marL="0">
              <a:buNone/>
            </a:pPr>
            <a:r>
              <a:rPr lang="en-US" sz="1050" dirty="0">
                <a:solidFill>
                  <a:srgbClr val="1A1A1A"/>
                </a:solidFill>
                <a:latin typeface="Calibri" pitchFamily="34" charset="0"/>
                <a:ea typeface="Calibri" pitchFamily="34" charset="-122"/>
                <a:cs typeface="Calibri" pitchFamily="34" charset="-120"/>
              </a:rPr>
              <a:t>Acknowledge; reset benefits realization targets</a:t>
            </a:r>
            <a:endParaRPr lang="en-US" sz="1050" dirty="0"/>
          </a:p>
        </p:txBody>
      </p:sp>
      <p:sp>
        <p:nvSpPr>
          <p:cNvPr id="44" name="Text 42"/>
          <p:cNvSpPr/>
          <p:nvPr/>
        </p:nvSpPr>
        <p:spPr>
          <a:xfrm>
            <a:off x="7543800" y="4480560"/>
            <a:ext cx="2788920" cy="777240"/>
          </a:xfrm>
          <a:prstGeom prst="rect">
            <a:avLst/>
          </a:prstGeom>
          <a:noFill/>
          <a:ln/>
        </p:spPr>
        <p:txBody>
          <a:bodyPr wrap="square" lIns="0" tIns="0" rIns="0" bIns="0" rtlCol="0" anchor="ctr"/>
          <a:lstStyle/>
          <a:p>
            <a:pPr indent="0" marL="0">
              <a:buNone/>
            </a:pPr>
            <a:r>
              <a:rPr lang="en-US" sz="1050" dirty="0">
                <a:solidFill>
                  <a:srgbClr val="1A1A1A"/>
                </a:solidFill>
                <a:latin typeface="Calibri" pitchFamily="34" charset="0"/>
                <a:ea typeface="Calibri" pitchFamily="34" charset="-122"/>
                <a:cs typeface="Calibri" pitchFamily="34" charset="-120"/>
              </a:rPr>
              <a:t>Continued misalignment between finance and TMO reporting</a:t>
            </a:r>
            <a:endParaRPr lang="en-US" sz="1050" dirty="0"/>
          </a:p>
        </p:txBody>
      </p:sp>
      <p:sp>
        <p:nvSpPr>
          <p:cNvPr id="45" name="Shape 43"/>
          <p:cNvSpPr/>
          <p:nvPr/>
        </p:nvSpPr>
        <p:spPr>
          <a:xfrm>
            <a:off x="10561320" y="4704588"/>
            <a:ext cx="1005840" cy="329184"/>
          </a:xfrm>
          <a:prstGeom prst="rect">
            <a:avLst/>
          </a:prstGeom>
          <a:solidFill>
            <a:srgbClr val="16A34A"/>
          </a:solidFill>
          <a:ln w="12700">
            <a:solidFill>
              <a:srgbClr val="16A34A"/>
            </a:solidFill>
            <a:prstDash val="solid"/>
          </a:ln>
        </p:spPr>
      </p:sp>
      <p:sp>
        <p:nvSpPr>
          <p:cNvPr id="46" name="Text 44"/>
          <p:cNvSpPr/>
          <p:nvPr/>
        </p:nvSpPr>
        <p:spPr>
          <a:xfrm>
            <a:off x="10561320" y="4704588"/>
            <a:ext cx="1005840" cy="329184"/>
          </a:xfrm>
          <a:prstGeom prst="rect">
            <a:avLst/>
          </a:prstGeom>
          <a:noFill/>
          <a:ln/>
        </p:spPr>
        <p:txBody>
          <a:bodyPr wrap="square" lIns="0" tIns="0" rIns="0" bIns="0" rtlCol="0" anchor="ctr"/>
          <a:lstStyle/>
          <a:p>
            <a:pPr algn="ctr" indent="0" marL="0">
              <a:buNone/>
            </a:pPr>
            <a:r>
              <a:rPr lang="en-US" sz="1000" b="1" spc="200" kern="0" dirty="0">
                <a:solidFill>
                  <a:srgbClr val="FDFCF7"/>
                </a:solidFill>
                <a:latin typeface="Calibri" pitchFamily="34" charset="0"/>
                <a:ea typeface="Calibri" pitchFamily="34" charset="-122"/>
                <a:cs typeface="Calibri" pitchFamily="34" charset="-120"/>
              </a:rPr>
              <a:t>ACCEPT</a:t>
            </a:r>
            <a:endParaRPr lang="en-US" sz="1000" dirty="0"/>
          </a:p>
        </p:txBody>
      </p:sp>
      <p:sp>
        <p:nvSpPr>
          <p:cNvPr id="47" name="Text 45"/>
          <p:cNvSpPr/>
          <p:nvPr/>
        </p:nvSpPr>
        <p:spPr>
          <a:xfrm>
            <a:off x="457200" y="5486400"/>
            <a:ext cx="11277295" cy="274320"/>
          </a:xfrm>
          <a:prstGeom prst="rect">
            <a:avLst/>
          </a:prstGeom>
          <a:noFill/>
          <a:ln/>
        </p:spPr>
        <p:txBody>
          <a:bodyPr wrap="square" lIns="0" tIns="0" rIns="0" bIns="0" rtlCol="0" anchor="ctr"/>
          <a:lstStyle/>
          <a:p>
            <a:pPr indent="0" marL="0">
              <a:buNone/>
            </a:pPr>
            <a:r>
              <a:rPr lang="en-US" sz="1050" i="1" dirty="0">
                <a:solidFill>
                  <a:srgbClr val="6B7280"/>
                </a:solidFill>
                <a:latin typeface="Calibri" pitchFamily="34" charset="0"/>
                <a:ea typeface="Calibri" pitchFamily="34" charset="-122"/>
                <a:cs typeface="Calibri" pitchFamily="34" charset="-120"/>
              </a:rPr>
              <a:t>Backing detail on slides 5–7. Slide 10 is the ask if time runs short.</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CF7"/>
        </a:solidFill>
      </p:bgPr>
    </p:bg>
    <p:spTree>
      <p:nvGrpSpPr>
        <p:cNvPr id="1" name=""/>
        <p:cNvGrpSpPr/>
        <p:nvPr/>
      </p:nvGrpSpPr>
      <p:grpSpPr>
        <a:xfrm>
          <a:off x="0" y="0"/>
          <a:ext cx="0" cy="0"/>
          <a:chOff x="0" y="0"/>
          <a:chExt cx="0" cy="0"/>
        </a:xfrm>
      </p:grpSpPr>
      <p:sp>
        <p:nvSpPr>
          <p:cNvPr id="2" name="Shape 0"/>
          <p:cNvSpPr/>
          <p:nvPr/>
        </p:nvSpPr>
        <p:spPr>
          <a:xfrm>
            <a:off x="457200" y="320040"/>
            <a:ext cx="320040" cy="54864"/>
          </a:xfrm>
          <a:prstGeom prst="rect">
            <a:avLst/>
          </a:prstGeom>
          <a:solidFill>
            <a:srgbClr val="B8894A"/>
          </a:solidFill>
          <a:ln w="12700">
            <a:solidFill>
              <a:srgbClr val="B8894A"/>
            </a:solidFill>
            <a:prstDash val="solid"/>
          </a:ln>
        </p:spPr>
      </p:sp>
      <p:sp>
        <p:nvSpPr>
          <p:cNvPr id="3" name="Text 1"/>
          <p:cNvSpPr/>
          <p:nvPr/>
        </p:nvSpPr>
        <p:spPr>
          <a:xfrm>
            <a:off x="868680" y="256032"/>
            <a:ext cx="5486400" cy="228600"/>
          </a:xfrm>
          <a:prstGeom prst="rect">
            <a:avLst/>
          </a:prstGeom>
          <a:noFill/>
          <a:ln/>
        </p:spPr>
        <p:txBody>
          <a:bodyPr wrap="square" lIns="0" tIns="0" rIns="0" bIns="0" rtlCol="0" anchor="ctr"/>
          <a:lstStyle/>
          <a:p>
            <a:pPr indent="0" marL="0">
              <a:buNone/>
            </a:pPr>
            <a:r>
              <a:rPr lang="en-US" sz="900" b="1" spc="300" kern="0" dirty="0">
                <a:solidFill>
                  <a:srgbClr val="1E2761"/>
                </a:solidFill>
                <a:latin typeface="Calibri" pitchFamily="34" charset="0"/>
                <a:ea typeface="Calibri" pitchFamily="34" charset="-122"/>
                <a:cs typeface="Calibri" pitchFamily="34" charset="-120"/>
              </a:rPr>
              <a:t>PROJECT NORTH STAR</a:t>
            </a:r>
            <a:endParaRPr lang="en-US" sz="900" dirty="0"/>
          </a:p>
        </p:txBody>
      </p:sp>
      <p:sp>
        <p:nvSpPr>
          <p:cNvPr id="4" name="Text 2"/>
          <p:cNvSpPr/>
          <p:nvPr/>
        </p:nvSpPr>
        <p:spPr>
          <a:xfrm>
            <a:off x="7162495" y="256032"/>
            <a:ext cx="4480560" cy="228600"/>
          </a:xfrm>
          <a:prstGeom prst="rect">
            <a:avLst/>
          </a:prstGeom>
          <a:noFill/>
          <a:ln/>
        </p:spPr>
        <p:txBody>
          <a:bodyPr wrap="square" lIns="0" tIns="0" rIns="0" bIns="0" rtlCol="0" anchor="ctr"/>
          <a:lstStyle/>
          <a:p>
            <a:pPr algn="r" indent="0" marL="0">
              <a:buNone/>
            </a:pPr>
            <a:r>
              <a:rPr lang="en-US" sz="900" spc="200" kern="0" dirty="0">
                <a:solidFill>
                  <a:srgbClr val="6B7280"/>
                </a:solidFill>
                <a:latin typeface="Calibri" pitchFamily="34" charset="0"/>
                <a:ea typeface="Calibri" pitchFamily="34" charset="-122"/>
                <a:cs typeface="Calibri" pitchFamily="34" charset="-120"/>
              </a:rPr>
              <a:t>Q3 2026 STEERING COMMITTEE  ·  CONFIDENTIAL</a:t>
            </a:r>
            <a:endParaRPr lang="en-US" sz="900" dirty="0"/>
          </a:p>
        </p:txBody>
      </p:sp>
      <p:sp>
        <p:nvSpPr>
          <p:cNvPr id="5" name="Shape 3"/>
          <p:cNvSpPr/>
          <p:nvPr/>
        </p:nvSpPr>
        <p:spPr>
          <a:xfrm>
            <a:off x="457200" y="502920"/>
            <a:ext cx="11277295" cy="0"/>
          </a:xfrm>
          <a:prstGeom prst="line">
            <a:avLst/>
          </a:prstGeom>
          <a:noFill/>
          <a:ln w="9525">
            <a:solidFill>
              <a:srgbClr val="E5E7EB"/>
            </a:solidFill>
            <a:prstDash val="solid"/>
          </a:ln>
        </p:spPr>
      </p:sp>
      <p:sp>
        <p:nvSpPr>
          <p:cNvPr id="6" name="Shape 4"/>
          <p:cNvSpPr/>
          <p:nvPr/>
        </p:nvSpPr>
        <p:spPr>
          <a:xfrm>
            <a:off x="457200" y="6400800"/>
            <a:ext cx="11277295" cy="0"/>
          </a:xfrm>
          <a:prstGeom prst="line">
            <a:avLst/>
          </a:prstGeom>
          <a:noFill/>
          <a:ln w="9525">
            <a:solidFill>
              <a:srgbClr val="E5E7EB"/>
            </a:solidFill>
            <a:prstDash val="solid"/>
          </a:ln>
        </p:spPr>
      </p:sp>
      <p:sp>
        <p:nvSpPr>
          <p:cNvPr id="7" name="Text 5"/>
          <p:cNvSpPr/>
          <p:nvPr/>
        </p:nvSpPr>
        <p:spPr>
          <a:xfrm>
            <a:off x="457200" y="6473952"/>
            <a:ext cx="5486400" cy="201168"/>
          </a:xfrm>
          <a:prstGeom prst="rect">
            <a:avLst/>
          </a:prstGeom>
          <a:noFill/>
          <a:ln/>
        </p:spPr>
        <p:txBody>
          <a:bodyPr wrap="square" lIns="0" tIns="0" rIns="0" bIns="0" rtlCol="0" anchor="ctr"/>
          <a:lstStyle/>
          <a:p>
            <a:pPr indent="0" marL="0">
              <a:buNone/>
            </a:pPr>
            <a:r>
              <a:rPr lang="en-US" sz="850" spc="100" kern="0" dirty="0">
                <a:solidFill>
                  <a:srgbClr val="6B7280"/>
                </a:solidFill>
                <a:latin typeface="Calibri" pitchFamily="34" charset="0"/>
                <a:ea typeface="Calibri" pitchFamily="34" charset="-122"/>
                <a:cs typeface="Calibri" pitchFamily="34" charset="-120"/>
              </a:rPr>
              <a:t>Maple Retail  ·  Transformation Management Office</a:t>
            </a:r>
            <a:endParaRPr lang="en-US" sz="850" dirty="0"/>
          </a:p>
        </p:txBody>
      </p:sp>
      <p:sp>
        <p:nvSpPr>
          <p:cNvPr id="8" name="Text 6"/>
          <p:cNvSpPr/>
          <p:nvPr/>
        </p:nvSpPr>
        <p:spPr>
          <a:xfrm>
            <a:off x="9448495" y="6473952"/>
            <a:ext cx="2286000" cy="201168"/>
          </a:xfrm>
          <a:prstGeom prst="rect">
            <a:avLst/>
          </a:prstGeom>
          <a:noFill/>
          <a:ln/>
        </p:spPr>
        <p:txBody>
          <a:bodyPr wrap="square" lIns="0" tIns="0" rIns="0" bIns="0" rtlCol="0" anchor="ctr"/>
          <a:lstStyle/>
          <a:p>
            <a:pPr algn="r" indent="0" marL="0">
              <a:buNone/>
            </a:pPr>
            <a:r>
              <a:rPr lang="en-US" sz="850" dirty="0">
                <a:solidFill>
                  <a:srgbClr val="6B7280"/>
                </a:solidFill>
                <a:latin typeface="Calibri" pitchFamily="34" charset="0"/>
                <a:ea typeface="Calibri" pitchFamily="34" charset="-122"/>
                <a:cs typeface="Calibri" pitchFamily="34" charset="-120"/>
              </a:rPr>
              <a:t>Page 3 of 10</a:t>
            </a:r>
            <a:endParaRPr lang="en-US" sz="850" dirty="0"/>
          </a:p>
        </p:txBody>
      </p:sp>
      <p:sp>
        <p:nvSpPr>
          <p:cNvPr id="9" name="Text 7"/>
          <p:cNvSpPr/>
          <p:nvPr/>
        </p:nvSpPr>
        <p:spPr>
          <a:xfrm>
            <a:off x="457200" y="685800"/>
            <a:ext cx="9144000" cy="274320"/>
          </a:xfrm>
          <a:prstGeom prst="rect">
            <a:avLst/>
          </a:prstGeom>
          <a:noFill/>
          <a:ln/>
        </p:spPr>
        <p:txBody>
          <a:bodyPr wrap="square" lIns="0" tIns="0" rIns="0" bIns="0" rtlCol="0" anchor="ctr"/>
          <a:lstStyle/>
          <a:p>
            <a:pPr indent="0" marL="0">
              <a:buNone/>
            </a:pPr>
            <a:r>
              <a:rPr lang="en-US" sz="1000" b="1" spc="300" kern="0" dirty="0">
                <a:solidFill>
                  <a:srgbClr val="B8894A"/>
                </a:solidFill>
                <a:latin typeface="Calibri" pitchFamily="34" charset="0"/>
                <a:ea typeface="Calibri" pitchFamily="34" charset="-122"/>
                <a:cs typeface="Calibri" pitchFamily="34" charset="-120"/>
              </a:rPr>
              <a:t>PORTFOLIO AT A GLANCE</a:t>
            </a:r>
            <a:endParaRPr lang="en-US" sz="1000" dirty="0"/>
          </a:p>
        </p:txBody>
      </p:sp>
      <p:sp>
        <p:nvSpPr>
          <p:cNvPr id="10" name="Text 8"/>
          <p:cNvSpPr/>
          <p:nvPr/>
        </p:nvSpPr>
        <p:spPr>
          <a:xfrm>
            <a:off x="457200" y="960120"/>
            <a:ext cx="11277295" cy="640080"/>
          </a:xfrm>
          <a:prstGeom prst="rect">
            <a:avLst/>
          </a:prstGeom>
          <a:noFill/>
          <a:ln/>
        </p:spPr>
        <p:txBody>
          <a:bodyPr wrap="square" lIns="0" tIns="0" rIns="0" bIns="0" rtlCol="0" anchor="ctr"/>
          <a:lstStyle/>
          <a:p>
            <a:pPr indent="0" marL="0">
              <a:buNone/>
            </a:pPr>
            <a:r>
              <a:rPr lang="en-US" sz="3000" b="1" dirty="0">
                <a:solidFill>
                  <a:srgbClr val="1A1A1A"/>
                </a:solidFill>
                <a:latin typeface="Cambria" pitchFamily="34" charset="0"/>
                <a:ea typeface="Cambria" pitchFamily="34" charset="-122"/>
                <a:cs typeface="Cambria" pitchFamily="34" charset="-120"/>
              </a:rPr>
              <a:t>Two green, two amber, one red.</a:t>
            </a:r>
            <a:endParaRPr lang="en-US" sz="3000" dirty="0"/>
          </a:p>
        </p:txBody>
      </p:sp>
      <p:sp>
        <p:nvSpPr>
          <p:cNvPr id="11" name="Text 9"/>
          <p:cNvSpPr/>
          <p:nvPr/>
        </p:nvSpPr>
        <p:spPr>
          <a:xfrm>
            <a:off x="457200" y="1627632"/>
            <a:ext cx="11277295" cy="320040"/>
          </a:xfrm>
          <a:prstGeom prst="rect">
            <a:avLst/>
          </a:prstGeom>
          <a:noFill/>
          <a:ln/>
        </p:spPr>
        <p:txBody>
          <a:bodyPr wrap="square" lIns="0" tIns="0" rIns="0" bIns="0" rtlCol="0" anchor="ctr"/>
          <a:lstStyle/>
          <a:p>
            <a:pPr indent="0" marL="0">
              <a:buNone/>
            </a:pPr>
            <a:r>
              <a:rPr lang="en-US" sz="1300" i="1" dirty="0">
                <a:solidFill>
                  <a:srgbClr val="6B7280"/>
                </a:solidFill>
                <a:latin typeface="Calibri" pitchFamily="34" charset="0"/>
                <a:ea typeface="Calibri" pitchFamily="34" charset="-122"/>
                <a:cs typeface="Calibri" pitchFamily="34" charset="-120"/>
              </a:rPr>
              <a:t>The reds and ambers concentrate in the same dependency chain.</a:t>
            </a:r>
            <a:endParaRPr lang="en-US" sz="1300" dirty="0"/>
          </a:p>
        </p:txBody>
      </p:sp>
      <p:sp>
        <p:nvSpPr>
          <p:cNvPr id="12" name="Shape 10"/>
          <p:cNvSpPr/>
          <p:nvPr/>
        </p:nvSpPr>
        <p:spPr>
          <a:xfrm>
            <a:off x="457200" y="2148840"/>
            <a:ext cx="2651760" cy="868680"/>
          </a:xfrm>
          <a:prstGeom prst="rect">
            <a:avLst/>
          </a:prstGeom>
          <a:solidFill>
            <a:srgbClr val="F5E6C4"/>
          </a:solidFill>
          <a:ln w="12700">
            <a:solidFill>
              <a:srgbClr val="F5E6C4"/>
            </a:solidFill>
            <a:prstDash val="solid"/>
          </a:ln>
        </p:spPr>
      </p:sp>
      <p:sp>
        <p:nvSpPr>
          <p:cNvPr id="13" name="Shape 11"/>
          <p:cNvSpPr/>
          <p:nvPr/>
        </p:nvSpPr>
        <p:spPr>
          <a:xfrm>
            <a:off x="457200" y="2148840"/>
            <a:ext cx="73152" cy="868680"/>
          </a:xfrm>
          <a:prstGeom prst="rect">
            <a:avLst/>
          </a:prstGeom>
          <a:solidFill>
            <a:srgbClr val="B8894A"/>
          </a:solidFill>
          <a:ln w="12700">
            <a:solidFill>
              <a:srgbClr val="B8894A"/>
            </a:solidFill>
            <a:prstDash val="solid"/>
          </a:ln>
        </p:spPr>
      </p:sp>
      <p:sp>
        <p:nvSpPr>
          <p:cNvPr id="14" name="Text 12"/>
          <p:cNvSpPr/>
          <p:nvPr/>
        </p:nvSpPr>
        <p:spPr>
          <a:xfrm>
            <a:off x="685800" y="2258568"/>
            <a:ext cx="2377440" cy="457200"/>
          </a:xfrm>
          <a:prstGeom prst="rect">
            <a:avLst/>
          </a:prstGeom>
          <a:noFill/>
          <a:ln/>
        </p:spPr>
        <p:txBody>
          <a:bodyPr wrap="square" lIns="0" tIns="0" rIns="0" bIns="0" rtlCol="0" anchor="ctr"/>
          <a:lstStyle/>
          <a:p>
            <a:pPr indent="0" marL="0">
              <a:buNone/>
            </a:pPr>
            <a:r>
              <a:rPr lang="en-US" sz="3000" b="1" dirty="0">
                <a:solidFill>
                  <a:srgbClr val="1E2761"/>
                </a:solidFill>
                <a:latin typeface="Cambria" pitchFamily="34" charset="0"/>
                <a:ea typeface="Cambria" pitchFamily="34" charset="-122"/>
                <a:cs typeface="Cambria" pitchFamily="34" charset="-120"/>
              </a:rPr>
              <a:t>5</a:t>
            </a:r>
            <a:endParaRPr lang="en-US" sz="3000" dirty="0"/>
          </a:p>
        </p:txBody>
      </p:sp>
      <p:sp>
        <p:nvSpPr>
          <p:cNvPr id="15" name="Text 13"/>
          <p:cNvSpPr/>
          <p:nvPr/>
        </p:nvSpPr>
        <p:spPr>
          <a:xfrm>
            <a:off x="685800" y="2697480"/>
            <a:ext cx="2377440" cy="274320"/>
          </a:xfrm>
          <a:prstGeom prst="rect">
            <a:avLst/>
          </a:prstGeom>
          <a:noFill/>
          <a:ln/>
        </p:spPr>
        <p:txBody>
          <a:bodyPr wrap="square" lIns="0" tIns="0" rIns="0" bIns="0" rtlCol="0" anchor="ctr"/>
          <a:lstStyle/>
          <a:p>
            <a:pPr indent="0" marL="0">
              <a:buNone/>
            </a:pPr>
            <a:r>
              <a:rPr lang="en-US" sz="900" b="1" spc="200" kern="0" dirty="0">
                <a:solidFill>
                  <a:srgbClr val="6B7280"/>
                </a:solidFill>
                <a:latin typeface="Calibri" pitchFamily="34" charset="0"/>
                <a:ea typeface="Calibri" pitchFamily="34" charset="-122"/>
                <a:cs typeface="Calibri" pitchFamily="34" charset="-120"/>
              </a:rPr>
              <a:t>ACTIVE WORKSTREAMS</a:t>
            </a:r>
            <a:endParaRPr lang="en-US" sz="900" dirty="0"/>
          </a:p>
        </p:txBody>
      </p:sp>
      <p:sp>
        <p:nvSpPr>
          <p:cNvPr id="16" name="Shape 14"/>
          <p:cNvSpPr/>
          <p:nvPr/>
        </p:nvSpPr>
        <p:spPr>
          <a:xfrm>
            <a:off x="3291840" y="2148840"/>
            <a:ext cx="2651760" cy="868680"/>
          </a:xfrm>
          <a:prstGeom prst="rect">
            <a:avLst/>
          </a:prstGeom>
          <a:solidFill>
            <a:srgbClr val="F5E6C4"/>
          </a:solidFill>
          <a:ln w="12700">
            <a:solidFill>
              <a:srgbClr val="F5E6C4"/>
            </a:solidFill>
            <a:prstDash val="solid"/>
          </a:ln>
        </p:spPr>
      </p:sp>
      <p:sp>
        <p:nvSpPr>
          <p:cNvPr id="17" name="Shape 15"/>
          <p:cNvSpPr/>
          <p:nvPr/>
        </p:nvSpPr>
        <p:spPr>
          <a:xfrm>
            <a:off x="3291840" y="2148840"/>
            <a:ext cx="73152" cy="868680"/>
          </a:xfrm>
          <a:prstGeom prst="rect">
            <a:avLst/>
          </a:prstGeom>
          <a:solidFill>
            <a:srgbClr val="B8894A"/>
          </a:solidFill>
          <a:ln w="12700">
            <a:solidFill>
              <a:srgbClr val="B8894A"/>
            </a:solidFill>
            <a:prstDash val="solid"/>
          </a:ln>
        </p:spPr>
      </p:sp>
      <p:sp>
        <p:nvSpPr>
          <p:cNvPr id="18" name="Text 16"/>
          <p:cNvSpPr/>
          <p:nvPr/>
        </p:nvSpPr>
        <p:spPr>
          <a:xfrm>
            <a:off x="3520440" y="2258568"/>
            <a:ext cx="2377440" cy="457200"/>
          </a:xfrm>
          <a:prstGeom prst="rect">
            <a:avLst/>
          </a:prstGeom>
          <a:noFill/>
          <a:ln/>
        </p:spPr>
        <p:txBody>
          <a:bodyPr wrap="square" lIns="0" tIns="0" rIns="0" bIns="0" rtlCol="0" anchor="ctr"/>
          <a:lstStyle/>
          <a:p>
            <a:pPr indent="0" marL="0">
              <a:buNone/>
            </a:pPr>
            <a:r>
              <a:rPr lang="en-US" sz="3000" b="1" dirty="0">
                <a:solidFill>
                  <a:srgbClr val="1E2761"/>
                </a:solidFill>
                <a:latin typeface="Cambria" pitchFamily="34" charset="0"/>
                <a:ea typeface="Cambria" pitchFamily="34" charset="-122"/>
                <a:cs typeface="Cambria" pitchFamily="34" charset="-120"/>
              </a:rPr>
              <a:t>$47M</a:t>
            </a:r>
            <a:endParaRPr lang="en-US" sz="3000" dirty="0"/>
          </a:p>
        </p:txBody>
      </p:sp>
      <p:sp>
        <p:nvSpPr>
          <p:cNvPr id="19" name="Text 17"/>
          <p:cNvSpPr/>
          <p:nvPr/>
        </p:nvSpPr>
        <p:spPr>
          <a:xfrm>
            <a:off x="3520440" y="2697480"/>
            <a:ext cx="2377440" cy="274320"/>
          </a:xfrm>
          <a:prstGeom prst="rect">
            <a:avLst/>
          </a:prstGeom>
          <a:noFill/>
          <a:ln/>
        </p:spPr>
        <p:txBody>
          <a:bodyPr wrap="square" lIns="0" tIns="0" rIns="0" bIns="0" rtlCol="0" anchor="ctr"/>
          <a:lstStyle/>
          <a:p>
            <a:pPr indent="0" marL="0">
              <a:buNone/>
            </a:pPr>
            <a:r>
              <a:rPr lang="en-US" sz="900" b="1" spc="200" kern="0" dirty="0">
                <a:solidFill>
                  <a:srgbClr val="6B7280"/>
                </a:solidFill>
                <a:latin typeface="Calibri" pitchFamily="34" charset="0"/>
                <a:ea typeface="Calibri" pitchFamily="34" charset="-122"/>
                <a:cs typeface="Calibri" pitchFamily="34" charset="-120"/>
              </a:rPr>
              <a:t>VALUE REALIZED YTD</a:t>
            </a:r>
            <a:endParaRPr lang="en-US" sz="900" dirty="0"/>
          </a:p>
        </p:txBody>
      </p:sp>
      <p:sp>
        <p:nvSpPr>
          <p:cNvPr id="20" name="Shape 18"/>
          <p:cNvSpPr/>
          <p:nvPr/>
        </p:nvSpPr>
        <p:spPr>
          <a:xfrm>
            <a:off x="6126480" y="2148840"/>
            <a:ext cx="2651760" cy="868680"/>
          </a:xfrm>
          <a:prstGeom prst="rect">
            <a:avLst/>
          </a:prstGeom>
          <a:solidFill>
            <a:srgbClr val="F5E6C4"/>
          </a:solidFill>
          <a:ln w="12700">
            <a:solidFill>
              <a:srgbClr val="F5E6C4"/>
            </a:solidFill>
            <a:prstDash val="solid"/>
          </a:ln>
        </p:spPr>
      </p:sp>
      <p:sp>
        <p:nvSpPr>
          <p:cNvPr id="21" name="Shape 19"/>
          <p:cNvSpPr/>
          <p:nvPr/>
        </p:nvSpPr>
        <p:spPr>
          <a:xfrm>
            <a:off x="6126480" y="2148840"/>
            <a:ext cx="73152" cy="868680"/>
          </a:xfrm>
          <a:prstGeom prst="rect">
            <a:avLst/>
          </a:prstGeom>
          <a:solidFill>
            <a:srgbClr val="B8894A"/>
          </a:solidFill>
          <a:ln w="12700">
            <a:solidFill>
              <a:srgbClr val="B8894A"/>
            </a:solidFill>
            <a:prstDash val="solid"/>
          </a:ln>
        </p:spPr>
      </p:sp>
      <p:sp>
        <p:nvSpPr>
          <p:cNvPr id="22" name="Text 20"/>
          <p:cNvSpPr/>
          <p:nvPr/>
        </p:nvSpPr>
        <p:spPr>
          <a:xfrm>
            <a:off x="6355080" y="2258568"/>
            <a:ext cx="2377440" cy="457200"/>
          </a:xfrm>
          <a:prstGeom prst="rect">
            <a:avLst/>
          </a:prstGeom>
          <a:noFill/>
          <a:ln/>
        </p:spPr>
        <p:txBody>
          <a:bodyPr wrap="square" lIns="0" tIns="0" rIns="0" bIns="0" rtlCol="0" anchor="ctr"/>
          <a:lstStyle/>
          <a:p>
            <a:pPr indent="0" marL="0">
              <a:buNone/>
            </a:pPr>
            <a:r>
              <a:rPr lang="en-US" sz="3000" b="1" dirty="0">
                <a:solidFill>
                  <a:srgbClr val="1E2761"/>
                </a:solidFill>
                <a:latin typeface="Cambria" pitchFamily="34" charset="0"/>
                <a:ea typeface="Cambria" pitchFamily="34" charset="-122"/>
                <a:cs typeface="Cambria" pitchFamily="34" charset="-120"/>
              </a:rPr>
              <a:t>67%</a:t>
            </a:r>
            <a:endParaRPr lang="en-US" sz="3000" dirty="0"/>
          </a:p>
        </p:txBody>
      </p:sp>
      <p:sp>
        <p:nvSpPr>
          <p:cNvPr id="23" name="Text 21"/>
          <p:cNvSpPr/>
          <p:nvPr/>
        </p:nvSpPr>
        <p:spPr>
          <a:xfrm>
            <a:off x="6355080" y="2697480"/>
            <a:ext cx="2377440" cy="274320"/>
          </a:xfrm>
          <a:prstGeom prst="rect">
            <a:avLst/>
          </a:prstGeom>
          <a:noFill/>
          <a:ln/>
        </p:spPr>
        <p:txBody>
          <a:bodyPr wrap="square" lIns="0" tIns="0" rIns="0" bIns="0" rtlCol="0" anchor="ctr"/>
          <a:lstStyle/>
          <a:p>
            <a:pPr indent="0" marL="0">
              <a:buNone/>
            </a:pPr>
            <a:r>
              <a:rPr lang="en-US" sz="900" b="1" spc="200" kern="0" dirty="0">
                <a:solidFill>
                  <a:srgbClr val="6B7280"/>
                </a:solidFill>
                <a:latin typeface="Calibri" pitchFamily="34" charset="0"/>
                <a:ea typeface="Calibri" pitchFamily="34" charset="-122"/>
                <a:cs typeface="Calibri" pitchFamily="34" charset="-120"/>
              </a:rPr>
              <a:t>MILESTONES ON PLAN</a:t>
            </a:r>
            <a:endParaRPr lang="en-US" sz="900" dirty="0"/>
          </a:p>
        </p:txBody>
      </p:sp>
      <p:sp>
        <p:nvSpPr>
          <p:cNvPr id="24" name="Shape 22"/>
          <p:cNvSpPr/>
          <p:nvPr/>
        </p:nvSpPr>
        <p:spPr>
          <a:xfrm>
            <a:off x="8961120" y="2148840"/>
            <a:ext cx="2651760" cy="868680"/>
          </a:xfrm>
          <a:prstGeom prst="rect">
            <a:avLst/>
          </a:prstGeom>
          <a:solidFill>
            <a:srgbClr val="F5E6C4"/>
          </a:solidFill>
          <a:ln w="12700">
            <a:solidFill>
              <a:srgbClr val="F5E6C4"/>
            </a:solidFill>
            <a:prstDash val="solid"/>
          </a:ln>
        </p:spPr>
      </p:sp>
      <p:sp>
        <p:nvSpPr>
          <p:cNvPr id="25" name="Shape 23"/>
          <p:cNvSpPr/>
          <p:nvPr/>
        </p:nvSpPr>
        <p:spPr>
          <a:xfrm>
            <a:off x="8961120" y="2148840"/>
            <a:ext cx="73152" cy="868680"/>
          </a:xfrm>
          <a:prstGeom prst="rect">
            <a:avLst/>
          </a:prstGeom>
          <a:solidFill>
            <a:srgbClr val="B8894A"/>
          </a:solidFill>
          <a:ln w="12700">
            <a:solidFill>
              <a:srgbClr val="B8894A"/>
            </a:solidFill>
            <a:prstDash val="solid"/>
          </a:ln>
        </p:spPr>
      </p:sp>
      <p:sp>
        <p:nvSpPr>
          <p:cNvPr id="26" name="Text 24"/>
          <p:cNvSpPr/>
          <p:nvPr/>
        </p:nvSpPr>
        <p:spPr>
          <a:xfrm>
            <a:off x="9189720" y="2258568"/>
            <a:ext cx="2377440" cy="457200"/>
          </a:xfrm>
          <a:prstGeom prst="rect">
            <a:avLst/>
          </a:prstGeom>
          <a:noFill/>
          <a:ln/>
        </p:spPr>
        <p:txBody>
          <a:bodyPr wrap="square" lIns="0" tIns="0" rIns="0" bIns="0" rtlCol="0" anchor="ctr"/>
          <a:lstStyle/>
          <a:p>
            <a:pPr indent="0" marL="0">
              <a:buNone/>
            </a:pPr>
            <a:r>
              <a:rPr lang="en-US" sz="3000" b="1" dirty="0">
                <a:solidFill>
                  <a:srgbClr val="1E2761"/>
                </a:solidFill>
                <a:latin typeface="Cambria" pitchFamily="34" charset="0"/>
                <a:ea typeface="Cambria" pitchFamily="34" charset="-122"/>
                <a:cs typeface="Cambria" pitchFamily="34" charset="-120"/>
              </a:rPr>
              <a:t>8 wk</a:t>
            </a:r>
            <a:endParaRPr lang="en-US" sz="3000" dirty="0"/>
          </a:p>
        </p:txBody>
      </p:sp>
      <p:sp>
        <p:nvSpPr>
          <p:cNvPr id="27" name="Text 25"/>
          <p:cNvSpPr/>
          <p:nvPr/>
        </p:nvSpPr>
        <p:spPr>
          <a:xfrm>
            <a:off x="9189720" y="2697480"/>
            <a:ext cx="2377440" cy="274320"/>
          </a:xfrm>
          <a:prstGeom prst="rect">
            <a:avLst/>
          </a:prstGeom>
          <a:noFill/>
          <a:ln/>
        </p:spPr>
        <p:txBody>
          <a:bodyPr wrap="square" lIns="0" tIns="0" rIns="0" bIns="0" rtlCol="0" anchor="ctr"/>
          <a:lstStyle/>
          <a:p>
            <a:pPr indent="0" marL="0">
              <a:buNone/>
            </a:pPr>
            <a:r>
              <a:rPr lang="en-US" sz="900" b="1" spc="200" kern="0" dirty="0">
                <a:solidFill>
                  <a:srgbClr val="6B7280"/>
                </a:solidFill>
                <a:latin typeface="Calibri" pitchFamily="34" charset="0"/>
                <a:ea typeface="Calibri" pitchFamily="34" charset="-122"/>
                <a:cs typeface="Calibri" pitchFamily="34" charset="-120"/>
              </a:rPr>
              <a:t>CRITICAL PATH SLIP</a:t>
            </a:r>
            <a:endParaRPr lang="en-US" sz="900" dirty="0"/>
          </a:p>
        </p:txBody>
      </p:sp>
      <p:sp>
        <p:nvSpPr>
          <p:cNvPr id="28" name="Shape 26"/>
          <p:cNvSpPr/>
          <p:nvPr/>
        </p:nvSpPr>
        <p:spPr>
          <a:xfrm>
            <a:off x="457200" y="3291840"/>
            <a:ext cx="4114800" cy="365760"/>
          </a:xfrm>
          <a:prstGeom prst="rect">
            <a:avLst/>
          </a:prstGeom>
          <a:solidFill>
            <a:srgbClr val="1E2761"/>
          </a:solidFill>
          <a:ln w="12700">
            <a:solidFill>
              <a:srgbClr val="1E2761"/>
            </a:solidFill>
            <a:prstDash val="solid"/>
          </a:ln>
        </p:spPr>
      </p:sp>
      <p:sp>
        <p:nvSpPr>
          <p:cNvPr id="29" name="Text 27"/>
          <p:cNvSpPr/>
          <p:nvPr/>
        </p:nvSpPr>
        <p:spPr>
          <a:xfrm>
            <a:off x="566928" y="3364992"/>
            <a:ext cx="3931920" cy="256032"/>
          </a:xfrm>
          <a:prstGeom prst="rect">
            <a:avLst/>
          </a:prstGeom>
          <a:noFill/>
          <a:ln/>
        </p:spPr>
        <p:txBody>
          <a:bodyPr wrap="square" lIns="0" tIns="0" rIns="0" bIns="0" rtlCol="0" anchor="ctr"/>
          <a:lstStyle/>
          <a:p>
            <a:pPr algn="l" indent="0" marL="0">
              <a:buNone/>
            </a:pPr>
            <a:r>
              <a:rPr lang="en-US" sz="900" b="1" spc="200" kern="0" dirty="0">
                <a:solidFill>
                  <a:srgbClr val="FDFCF7"/>
                </a:solidFill>
                <a:latin typeface="Calibri" pitchFamily="34" charset="0"/>
                <a:ea typeface="Calibri" pitchFamily="34" charset="-122"/>
                <a:cs typeface="Calibri" pitchFamily="34" charset="-120"/>
              </a:rPr>
              <a:t>WORKSTREAM</a:t>
            </a:r>
            <a:endParaRPr lang="en-US" sz="900" dirty="0"/>
          </a:p>
        </p:txBody>
      </p:sp>
      <p:sp>
        <p:nvSpPr>
          <p:cNvPr id="30" name="Shape 28"/>
          <p:cNvSpPr/>
          <p:nvPr/>
        </p:nvSpPr>
        <p:spPr>
          <a:xfrm>
            <a:off x="4572000" y="3291840"/>
            <a:ext cx="1234440" cy="365760"/>
          </a:xfrm>
          <a:prstGeom prst="rect">
            <a:avLst/>
          </a:prstGeom>
          <a:solidFill>
            <a:srgbClr val="1E2761"/>
          </a:solidFill>
          <a:ln w="12700">
            <a:solidFill>
              <a:srgbClr val="1E2761"/>
            </a:solidFill>
            <a:prstDash val="solid"/>
          </a:ln>
        </p:spPr>
      </p:sp>
      <p:sp>
        <p:nvSpPr>
          <p:cNvPr id="31" name="Text 29"/>
          <p:cNvSpPr/>
          <p:nvPr/>
        </p:nvSpPr>
        <p:spPr>
          <a:xfrm>
            <a:off x="4681728" y="3364992"/>
            <a:ext cx="1051560" cy="256032"/>
          </a:xfrm>
          <a:prstGeom prst="rect">
            <a:avLst/>
          </a:prstGeom>
          <a:noFill/>
          <a:ln/>
        </p:spPr>
        <p:txBody>
          <a:bodyPr wrap="square" lIns="0" tIns="0" rIns="0" bIns="0" rtlCol="0" anchor="ctr"/>
          <a:lstStyle/>
          <a:p>
            <a:pPr algn="ctr" indent="0" marL="0">
              <a:buNone/>
            </a:pPr>
            <a:r>
              <a:rPr lang="en-US" sz="900" b="1" spc="200" kern="0" dirty="0">
                <a:solidFill>
                  <a:srgbClr val="FDFCF7"/>
                </a:solidFill>
                <a:latin typeface="Calibri" pitchFamily="34" charset="0"/>
                <a:ea typeface="Calibri" pitchFamily="34" charset="-122"/>
                <a:cs typeface="Calibri" pitchFamily="34" charset="-120"/>
              </a:rPr>
              <a:t>SCHED.</a:t>
            </a:r>
            <a:endParaRPr lang="en-US" sz="900" dirty="0"/>
          </a:p>
        </p:txBody>
      </p:sp>
      <p:sp>
        <p:nvSpPr>
          <p:cNvPr id="32" name="Shape 30"/>
          <p:cNvSpPr/>
          <p:nvPr/>
        </p:nvSpPr>
        <p:spPr>
          <a:xfrm>
            <a:off x="5806440" y="3291840"/>
            <a:ext cx="1234440" cy="365760"/>
          </a:xfrm>
          <a:prstGeom prst="rect">
            <a:avLst/>
          </a:prstGeom>
          <a:solidFill>
            <a:srgbClr val="1E2761"/>
          </a:solidFill>
          <a:ln w="12700">
            <a:solidFill>
              <a:srgbClr val="1E2761"/>
            </a:solidFill>
            <a:prstDash val="solid"/>
          </a:ln>
        </p:spPr>
      </p:sp>
      <p:sp>
        <p:nvSpPr>
          <p:cNvPr id="33" name="Text 31"/>
          <p:cNvSpPr/>
          <p:nvPr/>
        </p:nvSpPr>
        <p:spPr>
          <a:xfrm>
            <a:off x="5916168" y="3364992"/>
            <a:ext cx="1051560" cy="256032"/>
          </a:xfrm>
          <a:prstGeom prst="rect">
            <a:avLst/>
          </a:prstGeom>
          <a:noFill/>
          <a:ln/>
        </p:spPr>
        <p:txBody>
          <a:bodyPr wrap="square" lIns="0" tIns="0" rIns="0" bIns="0" rtlCol="0" anchor="ctr"/>
          <a:lstStyle/>
          <a:p>
            <a:pPr algn="ctr" indent="0" marL="0">
              <a:buNone/>
            </a:pPr>
            <a:r>
              <a:rPr lang="en-US" sz="900" b="1" spc="200" kern="0" dirty="0">
                <a:solidFill>
                  <a:srgbClr val="FDFCF7"/>
                </a:solidFill>
                <a:latin typeface="Calibri" pitchFamily="34" charset="0"/>
                <a:ea typeface="Calibri" pitchFamily="34" charset="-122"/>
                <a:cs typeface="Calibri" pitchFamily="34" charset="-120"/>
              </a:rPr>
              <a:t>SCOPE</a:t>
            </a:r>
            <a:endParaRPr lang="en-US" sz="900" dirty="0"/>
          </a:p>
        </p:txBody>
      </p:sp>
      <p:sp>
        <p:nvSpPr>
          <p:cNvPr id="34" name="Shape 32"/>
          <p:cNvSpPr/>
          <p:nvPr/>
        </p:nvSpPr>
        <p:spPr>
          <a:xfrm>
            <a:off x="7040880" y="3291840"/>
            <a:ext cx="1234440" cy="365760"/>
          </a:xfrm>
          <a:prstGeom prst="rect">
            <a:avLst/>
          </a:prstGeom>
          <a:solidFill>
            <a:srgbClr val="1E2761"/>
          </a:solidFill>
          <a:ln w="12700">
            <a:solidFill>
              <a:srgbClr val="1E2761"/>
            </a:solidFill>
            <a:prstDash val="solid"/>
          </a:ln>
        </p:spPr>
      </p:sp>
      <p:sp>
        <p:nvSpPr>
          <p:cNvPr id="35" name="Text 33"/>
          <p:cNvSpPr/>
          <p:nvPr/>
        </p:nvSpPr>
        <p:spPr>
          <a:xfrm>
            <a:off x="7150608" y="3364992"/>
            <a:ext cx="1051560" cy="256032"/>
          </a:xfrm>
          <a:prstGeom prst="rect">
            <a:avLst/>
          </a:prstGeom>
          <a:noFill/>
          <a:ln/>
        </p:spPr>
        <p:txBody>
          <a:bodyPr wrap="square" lIns="0" tIns="0" rIns="0" bIns="0" rtlCol="0" anchor="ctr"/>
          <a:lstStyle/>
          <a:p>
            <a:pPr algn="ctr" indent="0" marL="0">
              <a:buNone/>
            </a:pPr>
            <a:r>
              <a:rPr lang="en-US" sz="900" b="1" spc="200" kern="0" dirty="0">
                <a:solidFill>
                  <a:srgbClr val="FDFCF7"/>
                </a:solidFill>
                <a:latin typeface="Calibri" pitchFamily="34" charset="0"/>
                <a:ea typeface="Calibri" pitchFamily="34" charset="-122"/>
                <a:cs typeface="Calibri" pitchFamily="34" charset="-120"/>
              </a:rPr>
              <a:t>BUDGET</a:t>
            </a:r>
            <a:endParaRPr lang="en-US" sz="900" dirty="0"/>
          </a:p>
        </p:txBody>
      </p:sp>
      <p:sp>
        <p:nvSpPr>
          <p:cNvPr id="36" name="Shape 34"/>
          <p:cNvSpPr/>
          <p:nvPr/>
        </p:nvSpPr>
        <p:spPr>
          <a:xfrm>
            <a:off x="8275320" y="3291840"/>
            <a:ext cx="1234440" cy="365760"/>
          </a:xfrm>
          <a:prstGeom prst="rect">
            <a:avLst/>
          </a:prstGeom>
          <a:solidFill>
            <a:srgbClr val="1E2761"/>
          </a:solidFill>
          <a:ln w="12700">
            <a:solidFill>
              <a:srgbClr val="1E2761"/>
            </a:solidFill>
            <a:prstDash val="solid"/>
          </a:ln>
        </p:spPr>
      </p:sp>
      <p:sp>
        <p:nvSpPr>
          <p:cNvPr id="37" name="Text 35"/>
          <p:cNvSpPr/>
          <p:nvPr/>
        </p:nvSpPr>
        <p:spPr>
          <a:xfrm>
            <a:off x="8385048" y="3364992"/>
            <a:ext cx="1051560" cy="256032"/>
          </a:xfrm>
          <a:prstGeom prst="rect">
            <a:avLst/>
          </a:prstGeom>
          <a:noFill/>
          <a:ln/>
        </p:spPr>
        <p:txBody>
          <a:bodyPr wrap="square" lIns="0" tIns="0" rIns="0" bIns="0" rtlCol="0" anchor="ctr"/>
          <a:lstStyle/>
          <a:p>
            <a:pPr algn="ctr" indent="0" marL="0">
              <a:buNone/>
            </a:pPr>
            <a:r>
              <a:rPr lang="en-US" sz="900" b="1" spc="200" kern="0" dirty="0">
                <a:solidFill>
                  <a:srgbClr val="FDFCF7"/>
                </a:solidFill>
                <a:latin typeface="Calibri" pitchFamily="34" charset="0"/>
                <a:ea typeface="Calibri" pitchFamily="34" charset="-122"/>
                <a:cs typeface="Calibri" pitchFamily="34" charset="-120"/>
              </a:rPr>
              <a:t>BENEFITS</a:t>
            </a:r>
            <a:endParaRPr lang="en-US" sz="900" dirty="0"/>
          </a:p>
        </p:txBody>
      </p:sp>
      <p:sp>
        <p:nvSpPr>
          <p:cNvPr id="38" name="Shape 36"/>
          <p:cNvSpPr/>
          <p:nvPr/>
        </p:nvSpPr>
        <p:spPr>
          <a:xfrm>
            <a:off x="9509760" y="3291840"/>
            <a:ext cx="2194560" cy="365760"/>
          </a:xfrm>
          <a:prstGeom prst="rect">
            <a:avLst/>
          </a:prstGeom>
          <a:solidFill>
            <a:srgbClr val="1E2761"/>
          </a:solidFill>
          <a:ln w="12700">
            <a:solidFill>
              <a:srgbClr val="1E2761"/>
            </a:solidFill>
            <a:prstDash val="solid"/>
          </a:ln>
        </p:spPr>
      </p:sp>
      <p:sp>
        <p:nvSpPr>
          <p:cNvPr id="39" name="Text 37"/>
          <p:cNvSpPr/>
          <p:nvPr/>
        </p:nvSpPr>
        <p:spPr>
          <a:xfrm>
            <a:off x="9619488" y="3364992"/>
            <a:ext cx="2011680" cy="256032"/>
          </a:xfrm>
          <a:prstGeom prst="rect">
            <a:avLst/>
          </a:prstGeom>
          <a:noFill/>
          <a:ln/>
        </p:spPr>
        <p:txBody>
          <a:bodyPr wrap="square" lIns="0" tIns="0" rIns="0" bIns="0" rtlCol="0" anchor="ctr"/>
          <a:lstStyle/>
          <a:p>
            <a:pPr algn="ctr" indent="0" marL="0">
              <a:buNone/>
            </a:pPr>
            <a:r>
              <a:rPr lang="en-US" sz="900" b="1" spc="200" kern="0" dirty="0">
                <a:solidFill>
                  <a:srgbClr val="FDFCF7"/>
                </a:solidFill>
                <a:latin typeface="Calibri" pitchFamily="34" charset="0"/>
                <a:ea typeface="Calibri" pitchFamily="34" charset="-122"/>
                <a:cs typeface="Calibri" pitchFamily="34" charset="-120"/>
              </a:rPr>
              <a:t>OVERALL</a:t>
            </a:r>
            <a:endParaRPr lang="en-US" sz="900" dirty="0"/>
          </a:p>
        </p:txBody>
      </p:sp>
      <p:sp>
        <p:nvSpPr>
          <p:cNvPr id="40" name="Shape 38"/>
          <p:cNvSpPr/>
          <p:nvPr/>
        </p:nvSpPr>
        <p:spPr>
          <a:xfrm>
            <a:off x="457200" y="3657600"/>
            <a:ext cx="4114800" cy="457200"/>
          </a:xfrm>
          <a:prstGeom prst="rect">
            <a:avLst/>
          </a:prstGeom>
          <a:solidFill>
            <a:srgbClr val="FDFCF7"/>
          </a:solidFill>
          <a:ln w="6350">
            <a:solidFill>
              <a:srgbClr val="E5E7EB"/>
            </a:solidFill>
            <a:prstDash val="solid"/>
          </a:ln>
        </p:spPr>
      </p:sp>
      <p:sp>
        <p:nvSpPr>
          <p:cNvPr id="41" name="Text 39"/>
          <p:cNvSpPr/>
          <p:nvPr/>
        </p:nvSpPr>
        <p:spPr>
          <a:xfrm>
            <a:off x="594360" y="3749040"/>
            <a:ext cx="3931920" cy="274320"/>
          </a:xfrm>
          <a:prstGeom prst="rect">
            <a:avLst/>
          </a:prstGeom>
          <a:noFill/>
          <a:ln/>
        </p:spPr>
        <p:txBody>
          <a:bodyPr wrap="square" lIns="0" tIns="0" rIns="0" bIns="0" rtlCol="0" anchor="ctr"/>
          <a:lstStyle/>
          <a:p>
            <a:pPr indent="0" marL="0">
              <a:buNone/>
            </a:pPr>
            <a:r>
              <a:rPr lang="en-US" sz="1150" b="1" dirty="0">
                <a:solidFill>
                  <a:srgbClr val="1A1A1A"/>
                </a:solidFill>
                <a:latin typeface="Calibri" pitchFamily="34" charset="0"/>
                <a:ea typeface="Calibri" pitchFamily="34" charset="-122"/>
                <a:cs typeface="Calibri" pitchFamily="34" charset="-120"/>
              </a:rPr>
              <a:t>Store Technology Refresh</a:t>
            </a:r>
            <a:endParaRPr lang="en-US" sz="1150" dirty="0"/>
          </a:p>
        </p:txBody>
      </p:sp>
      <p:sp>
        <p:nvSpPr>
          <p:cNvPr id="42" name="Shape 40"/>
          <p:cNvSpPr/>
          <p:nvPr/>
        </p:nvSpPr>
        <p:spPr>
          <a:xfrm>
            <a:off x="4572000" y="3657600"/>
            <a:ext cx="1234440" cy="457200"/>
          </a:xfrm>
          <a:prstGeom prst="rect">
            <a:avLst/>
          </a:prstGeom>
          <a:solidFill>
            <a:srgbClr val="FDFCF7"/>
          </a:solidFill>
          <a:ln w="6350">
            <a:solidFill>
              <a:srgbClr val="E5E7EB"/>
            </a:solidFill>
            <a:prstDash val="solid"/>
          </a:ln>
        </p:spPr>
      </p:sp>
      <p:sp>
        <p:nvSpPr>
          <p:cNvPr id="43" name="Shape 41"/>
          <p:cNvSpPr/>
          <p:nvPr/>
        </p:nvSpPr>
        <p:spPr>
          <a:xfrm>
            <a:off x="5106924" y="3803904"/>
            <a:ext cx="164592" cy="164592"/>
          </a:xfrm>
          <a:prstGeom prst="ellipse">
            <a:avLst/>
          </a:prstGeom>
          <a:solidFill>
            <a:srgbClr val="16A34A"/>
          </a:solidFill>
          <a:ln w="12700">
            <a:solidFill>
              <a:srgbClr val="16A34A"/>
            </a:solidFill>
            <a:prstDash val="solid"/>
          </a:ln>
        </p:spPr>
      </p:sp>
      <p:sp>
        <p:nvSpPr>
          <p:cNvPr id="44" name="Shape 42"/>
          <p:cNvSpPr/>
          <p:nvPr/>
        </p:nvSpPr>
        <p:spPr>
          <a:xfrm>
            <a:off x="5806440" y="3657600"/>
            <a:ext cx="1234440" cy="457200"/>
          </a:xfrm>
          <a:prstGeom prst="rect">
            <a:avLst/>
          </a:prstGeom>
          <a:solidFill>
            <a:srgbClr val="FDFCF7"/>
          </a:solidFill>
          <a:ln w="6350">
            <a:solidFill>
              <a:srgbClr val="E5E7EB"/>
            </a:solidFill>
            <a:prstDash val="solid"/>
          </a:ln>
        </p:spPr>
      </p:sp>
      <p:sp>
        <p:nvSpPr>
          <p:cNvPr id="45" name="Shape 43"/>
          <p:cNvSpPr/>
          <p:nvPr/>
        </p:nvSpPr>
        <p:spPr>
          <a:xfrm>
            <a:off x="6341364" y="3803904"/>
            <a:ext cx="164592" cy="164592"/>
          </a:xfrm>
          <a:prstGeom prst="ellipse">
            <a:avLst/>
          </a:prstGeom>
          <a:solidFill>
            <a:srgbClr val="16A34A"/>
          </a:solidFill>
          <a:ln w="12700">
            <a:solidFill>
              <a:srgbClr val="16A34A"/>
            </a:solidFill>
            <a:prstDash val="solid"/>
          </a:ln>
        </p:spPr>
      </p:sp>
      <p:sp>
        <p:nvSpPr>
          <p:cNvPr id="46" name="Shape 44"/>
          <p:cNvSpPr/>
          <p:nvPr/>
        </p:nvSpPr>
        <p:spPr>
          <a:xfrm>
            <a:off x="7040880" y="3657600"/>
            <a:ext cx="1234440" cy="457200"/>
          </a:xfrm>
          <a:prstGeom prst="rect">
            <a:avLst/>
          </a:prstGeom>
          <a:solidFill>
            <a:srgbClr val="FDFCF7"/>
          </a:solidFill>
          <a:ln w="6350">
            <a:solidFill>
              <a:srgbClr val="E5E7EB"/>
            </a:solidFill>
            <a:prstDash val="solid"/>
          </a:ln>
        </p:spPr>
      </p:sp>
      <p:sp>
        <p:nvSpPr>
          <p:cNvPr id="47" name="Shape 45"/>
          <p:cNvSpPr/>
          <p:nvPr/>
        </p:nvSpPr>
        <p:spPr>
          <a:xfrm>
            <a:off x="7575804" y="3803904"/>
            <a:ext cx="164592" cy="164592"/>
          </a:xfrm>
          <a:prstGeom prst="ellipse">
            <a:avLst/>
          </a:prstGeom>
          <a:solidFill>
            <a:srgbClr val="F59E0B"/>
          </a:solidFill>
          <a:ln w="12700">
            <a:solidFill>
              <a:srgbClr val="F59E0B"/>
            </a:solidFill>
            <a:prstDash val="solid"/>
          </a:ln>
        </p:spPr>
      </p:sp>
      <p:sp>
        <p:nvSpPr>
          <p:cNvPr id="48" name="Shape 46"/>
          <p:cNvSpPr/>
          <p:nvPr/>
        </p:nvSpPr>
        <p:spPr>
          <a:xfrm>
            <a:off x="8275320" y="3657600"/>
            <a:ext cx="1234440" cy="457200"/>
          </a:xfrm>
          <a:prstGeom prst="rect">
            <a:avLst/>
          </a:prstGeom>
          <a:solidFill>
            <a:srgbClr val="FDFCF7"/>
          </a:solidFill>
          <a:ln w="6350">
            <a:solidFill>
              <a:srgbClr val="E5E7EB"/>
            </a:solidFill>
            <a:prstDash val="solid"/>
          </a:ln>
        </p:spPr>
      </p:sp>
      <p:sp>
        <p:nvSpPr>
          <p:cNvPr id="49" name="Shape 47"/>
          <p:cNvSpPr/>
          <p:nvPr/>
        </p:nvSpPr>
        <p:spPr>
          <a:xfrm>
            <a:off x="8810244" y="3803904"/>
            <a:ext cx="164592" cy="164592"/>
          </a:xfrm>
          <a:prstGeom prst="ellipse">
            <a:avLst/>
          </a:prstGeom>
          <a:solidFill>
            <a:srgbClr val="16A34A"/>
          </a:solidFill>
          <a:ln w="12700">
            <a:solidFill>
              <a:srgbClr val="16A34A"/>
            </a:solidFill>
            <a:prstDash val="solid"/>
          </a:ln>
        </p:spPr>
      </p:sp>
      <p:sp>
        <p:nvSpPr>
          <p:cNvPr id="50" name="Shape 48"/>
          <p:cNvSpPr/>
          <p:nvPr/>
        </p:nvSpPr>
        <p:spPr>
          <a:xfrm>
            <a:off x="9509760" y="3657600"/>
            <a:ext cx="2194560" cy="457200"/>
          </a:xfrm>
          <a:prstGeom prst="rect">
            <a:avLst/>
          </a:prstGeom>
          <a:solidFill>
            <a:srgbClr val="FDFCF7"/>
          </a:solidFill>
          <a:ln w="6350">
            <a:solidFill>
              <a:srgbClr val="E5E7EB"/>
            </a:solidFill>
            <a:prstDash val="solid"/>
          </a:ln>
        </p:spPr>
      </p:sp>
      <p:sp>
        <p:nvSpPr>
          <p:cNvPr id="51" name="Shape 49"/>
          <p:cNvSpPr/>
          <p:nvPr/>
        </p:nvSpPr>
        <p:spPr>
          <a:xfrm>
            <a:off x="9646920" y="3803904"/>
            <a:ext cx="164592" cy="164592"/>
          </a:xfrm>
          <a:prstGeom prst="ellipse">
            <a:avLst/>
          </a:prstGeom>
          <a:solidFill>
            <a:srgbClr val="16A34A"/>
          </a:solidFill>
          <a:ln w="12700">
            <a:solidFill>
              <a:srgbClr val="16A34A"/>
            </a:solidFill>
            <a:prstDash val="solid"/>
          </a:ln>
        </p:spPr>
      </p:sp>
      <p:sp>
        <p:nvSpPr>
          <p:cNvPr id="52" name="Text 50"/>
          <p:cNvSpPr/>
          <p:nvPr/>
        </p:nvSpPr>
        <p:spPr>
          <a:xfrm>
            <a:off x="9875520" y="3749040"/>
            <a:ext cx="1828800" cy="274320"/>
          </a:xfrm>
          <a:prstGeom prst="rect">
            <a:avLst/>
          </a:prstGeom>
          <a:noFill/>
          <a:ln/>
        </p:spPr>
        <p:txBody>
          <a:bodyPr wrap="square" lIns="0" tIns="0" rIns="0" bIns="0" rtlCol="0" anchor="ctr"/>
          <a:lstStyle/>
          <a:p>
            <a:pPr indent="0" marL="0">
              <a:buNone/>
            </a:pPr>
            <a:r>
              <a:rPr lang="en-US" sz="1100" b="1" dirty="0">
                <a:solidFill>
                  <a:srgbClr val="16A34A"/>
                </a:solidFill>
                <a:latin typeface="Calibri" pitchFamily="34" charset="0"/>
                <a:ea typeface="Calibri" pitchFamily="34" charset="-122"/>
                <a:cs typeface="Calibri" pitchFamily="34" charset="-120"/>
              </a:rPr>
              <a:t>Green</a:t>
            </a:r>
            <a:endParaRPr lang="en-US" sz="1100" dirty="0"/>
          </a:p>
        </p:txBody>
      </p:sp>
      <p:sp>
        <p:nvSpPr>
          <p:cNvPr id="53" name="Shape 51"/>
          <p:cNvSpPr/>
          <p:nvPr/>
        </p:nvSpPr>
        <p:spPr>
          <a:xfrm>
            <a:off x="457200" y="4114800"/>
            <a:ext cx="4114800" cy="457200"/>
          </a:xfrm>
          <a:prstGeom prst="rect">
            <a:avLst/>
          </a:prstGeom>
          <a:solidFill>
            <a:srgbClr val="F7F5EE"/>
          </a:solidFill>
          <a:ln w="6350">
            <a:solidFill>
              <a:srgbClr val="E5E7EB"/>
            </a:solidFill>
            <a:prstDash val="solid"/>
          </a:ln>
        </p:spPr>
      </p:sp>
      <p:sp>
        <p:nvSpPr>
          <p:cNvPr id="54" name="Text 52"/>
          <p:cNvSpPr/>
          <p:nvPr/>
        </p:nvSpPr>
        <p:spPr>
          <a:xfrm>
            <a:off x="594360" y="4206240"/>
            <a:ext cx="3931920" cy="274320"/>
          </a:xfrm>
          <a:prstGeom prst="rect">
            <a:avLst/>
          </a:prstGeom>
          <a:noFill/>
          <a:ln/>
        </p:spPr>
        <p:txBody>
          <a:bodyPr wrap="square" lIns="0" tIns="0" rIns="0" bIns="0" rtlCol="0" anchor="ctr"/>
          <a:lstStyle/>
          <a:p>
            <a:pPr indent="0" marL="0">
              <a:buNone/>
            </a:pPr>
            <a:r>
              <a:rPr lang="en-US" sz="1150" b="1" dirty="0">
                <a:solidFill>
                  <a:srgbClr val="1A1A1A"/>
                </a:solidFill>
                <a:latin typeface="Calibri" pitchFamily="34" charset="0"/>
                <a:ea typeface="Calibri" pitchFamily="34" charset="-122"/>
                <a:cs typeface="Calibri" pitchFamily="34" charset="-120"/>
              </a:rPr>
              <a:t>Unified Customer Data Platform</a:t>
            </a:r>
            <a:endParaRPr lang="en-US" sz="1150" dirty="0"/>
          </a:p>
        </p:txBody>
      </p:sp>
      <p:sp>
        <p:nvSpPr>
          <p:cNvPr id="55" name="Shape 53"/>
          <p:cNvSpPr/>
          <p:nvPr/>
        </p:nvSpPr>
        <p:spPr>
          <a:xfrm>
            <a:off x="4572000" y="4114800"/>
            <a:ext cx="1234440" cy="457200"/>
          </a:xfrm>
          <a:prstGeom prst="rect">
            <a:avLst/>
          </a:prstGeom>
          <a:solidFill>
            <a:srgbClr val="F7F5EE"/>
          </a:solidFill>
          <a:ln w="6350">
            <a:solidFill>
              <a:srgbClr val="E5E7EB"/>
            </a:solidFill>
            <a:prstDash val="solid"/>
          </a:ln>
        </p:spPr>
      </p:sp>
      <p:sp>
        <p:nvSpPr>
          <p:cNvPr id="56" name="Shape 54"/>
          <p:cNvSpPr/>
          <p:nvPr/>
        </p:nvSpPr>
        <p:spPr>
          <a:xfrm>
            <a:off x="5106924" y="4261104"/>
            <a:ext cx="164592" cy="164592"/>
          </a:xfrm>
          <a:prstGeom prst="ellipse">
            <a:avLst/>
          </a:prstGeom>
          <a:solidFill>
            <a:srgbClr val="DC2626"/>
          </a:solidFill>
          <a:ln w="12700">
            <a:solidFill>
              <a:srgbClr val="DC2626"/>
            </a:solidFill>
            <a:prstDash val="solid"/>
          </a:ln>
        </p:spPr>
      </p:sp>
      <p:sp>
        <p:nvSpPr>
          <p:cNvPr id="57" name="Shape 55"/>
          <p:cNvSpPr/>
          <p:nvPr/>
        </p:nvSpPr>
        <p:spPr>
          <a:xfrm>
            <a:off x="5806440" y="4114800"/>
            <a:ext cx="1234440" cy="457200"/>
          </a:xfrm>
          <a:prstGeom prst="rect">
            <a:avLst/>
          </a:prstGeom>
          <a:solidFill>
            <a:srgbClr val="F7F5EE"/>
          </a:solidFill>
          <a:ln w="6350">
            <a:solidFill>
              <a:srgbClr val="E5E7EB"/>
            </a:solidFill>
            <a:prstDash val="solid"/>
          </a:ln>
        </p:spPr>
      </p:sp>
      <p:sp>
        <p:nvSpPr>
          <p:cNvPr id="58" name="Shape 56"/>
          <p:cNvSpPr/>
          <p:nvPr/>
        </p:nvSpPr>
        <p:spPr>
          <a:xfrm>
            <a:off x="6341364" y="4261104"/>
            <a:ext cx="164592" cy="164592"/>
          </a:xfrm>
          <a:prstGeom prst="ellipse">
            <a:avLst/>
          </a:prstGeom>
          <a:solidFill>
            <a:srgbClr val="F59E0B"/>
          </a:solidFill>
          <a:ln w="12700">
            <a:solidFill>
              <a:srgbClr val="F59E0B"/>
            </a:solidFill>
            <a:prstDash val="solid"/>
          </a:ln>
        </p:spPr>
      </p:sp>
      <p:sp>
        <p:nvSpPr>
          <p:cNvPr id="59" name="Shape 57"/>
          <p:cNvSpPr/>
          <p:nvPr/>
        </p:nvSpPr>
        <p:spPr>
          <a:xfrm>
            <a:off x="7040880" y="4114800"/>
            <a:ext cx="1234440" cy="457200"/>
          </a:xfrm>
          <a:prstGeom prst="rect">
            <a:avLst/>
          </a:prstGeom>
          <a:solidFill>
            <a:srgbClr val="F7F5EE"/>
          </a:solidFill>
          <a:ln w="6350">
            <a:solidFill>
              <a:srgbClr val="E5E7EB"/>
            </a:solidFill>
            <a:prstDash val="solid"/>
          </a:ln>
        </p:spPr>
      </p:sp>
      <p:sp>
        <p:nvSpPr>
          <p:cNvPr id="60" name="Shape 58"/>
          <p:cNvSpPr/>
          <p:nvPr/>
        </p:nvSpPr>
        <p:spPr>
          <a:xfrm>
            <a:off x="7575804" y="4261104"/>
            <a:ext cx="164592" cy="164592"/>
          </a:xfrm>
          <a:prstGeom prst="ellipse">
            <a:avLst/>
          </a:prstGeom>
          <a:solidFill>
            <a:srgbClr val="16A34A"/>
          </a:solidFill>
          <a:ln w="12700">
            <a:solidFill>
              <a:srgbClr val="16A34A"/>
            </a:solidFill>
            <a:prstDash val="solid"/>
          </a:ln>
        </p:spPr>
      </p:sp>
      <p:sp>
        <p:nvSpPr>
          <p:cNvPr id="61" name="Shape 59"/>
          <p:cNvSpPr/>
          <p:nvPr/>
        </p:nvSpPr>
        <p:spPr>
          <a:xfrm>
            <a:off x="8275320" y="4114800"/>
            <a:ext cx="1234440" cy="457200"/>
          </a:xfrm>
          <a:prstGeom prst="rect">
            <a:avLst/>
          </a:prstGeom>
          <a:solidFill>
            <a:srgbClr val="F7F5EE"/>
          </a:solidFill>
          <a:ln w="6350">
            <a:solidFill>
              <a:srgbClr val="E5E7EB"/>
            </a:solidFill>
            <a:prstDash val="solid"/>
          </a:ln>
        </p:spPr>
      </p:sp>
      <p:sp>
        <p:nvSpPr>
          <p:cNvPr id="62" name="Shape 60"/>
          <p:cNvSpPr/>
          <p:nvPr/>
        </p:nvSpPr>
        <p:spPr>
          <a:xfrm>
            <a:off x="8810244" y="4261104"/>
            <a:ext cx="164592" cy="164592"/>
          </a:xfrm>
          <a:prstGeom prst="ellipse">
            <a:avLst/>
          </a:prstGeom>
          <a:solidFill>
            <a:srgbClr val="F59E0B"/>
          </a:solidFill>
          <a:ln w="12700">
            <a:solidFill>
              <a:srgbClr val="F59E0B"/>
            </a:solidFill>
            <a:prstDash val="solid"/>
          </a:ln>
        </p:spPr>
      </p:sp>
      <p:sp>
        <p:nvSpPr>
          <p:cNvPr id="63" name="Shape 61"/>
          <p:cNvSpPr/>
          <p:nvPr/>
        </p:nvSpPr>
        <p:spPr>
          <a:xfrm>
            <a:off x="9509760" y="4114800"/>
            <a:ext cx="2194560" cy="457200"/>
          </a:xfrm>
          <a:prstGeom prst="rect">
            <a:avLst/>
          </a:prstGeom>
          <a:solidFill>
            <a:srgbClr val="F7F5EE"/>
          </a:solidFill>
          <a:ln w="6350">
            <a:solidFill>
              <a:srgbClr val="E5E7EB"/>
            </a:solidFill>
            <a:prstDash val="solid"/>
          </a:ln>
        </p:spPr>
      </p:sp>
      <p:sp>
        <p:nvSpPr>
          <p:cNvPr id="64" name="Shape 62"/>
          <p:cNvSpPr/>
          <p:nvPr/>
        </p:nvSpPr>
        <p:spPr>
          <a:xfrm>
            <a:off x="9646920" y="4261104"/>
            <a:ext cx="164592" cy="164592"/>
          </a:xfrm>
          <a:prstGeom prst="ellipse">
            <a:avLst/>
          </a:prstGeom>
          <a:solidFill>
            <a:srgbClr val="DC2626"/>
          </a:solidFill>
          <a:ln w="12700">
            <a:solidFill>
              <a:srgbClr val="DC2626"/>
            </a:solidFill>
            <a:prstDash val="solid"/>
          </a:ln>
        </p:spPr>
      </p:sp>
      <p:sp>
        <p:nvSpPr>
          <p:cNvPr id="65" name="Text 63"/>
          <p:cNvSpPr/>
          <p:nvPr/>
        </p:nvSpPr>
        <p:spPr>
          <a:xfrm>
            <a:off x="9875520" y="4206240"/>
            <a:ext cx="1828800" cy="274320"/>
          </a:xfrm>
          <a:prstGeom prst="rect">
            <a:avLst/>
          </a:prstGeom>
          <a:noFill/>
          <a:ln/>
        </p:spPr>
        <p:txBody>
          <a:bodyPr wrap="square" lIns="0" tIns="0" rIns="0" bIns="0" rtlCol="0" anchor="ctr"/>
          <a:lstStyle/>
          <a:p>
            <a:pPr indent="0" marL="0">
              <a:buNone/>
            </a:pPr>
            <a:r>
              <a:rPr lang="en-US" sz="1100" b="1" dirty="0">
                <a:solidFill>
                  <a:srgbClr val="DC2626"/>
                </a:solidFill>
                <a:latin typeface="Calibri" pitchFamily="34" charset="0"/>
                <a:ea typeface="Calibri" pitchFamily="34" charset="-122"/>
                <a:cs typeface="Calibri" pitchFamily="34" charset="-120"/>
              </a:rPr>
              <a:t>Red</a:t>
            </a:r>
            <a:endParaRPr lang="en-US" sz="1100" dirty="0"/>
          </a:p>
        </p:txBody>
      </p:sp>
      <p:sp>
        <p:nvSpPr>
          <p:cNvPr id="66" name="Shape 64"/>
          <p:cNvSpPr/>
          <p:nvPr/>
        </p:nvSpPr>
        <p:spPr>
          <a:xfrm>
            <a:off x="457200" y="4572000"/>
            <a:ext cx="4114800" cy="457200"/>
          </a:xfrm>
          <a:prstGeom prst="rect">
            <a:avLst/>
          </a:prstGeom>
          <a:solidFill>
            <a:srgbClr val="FDFCF7"/>
          </a:solidFill>
          <a:ln w="6350">
            <a:solidFill>
              <a:srgbClr val="E5E7EB"/>
            </a:solidFill>
            <a:prstDash val="solid"/>
          </a:ln>
        </p:spPr>
      </p:sp>
      <p:sp>
        <p:nvSpPr>
          <p:cNvPr id="67" name="Text 65"/>
          <p:cNvSpPr/>
          <p:nvPr/>
        </p:nvSpPr>
        <p:spPr>
          <a:xfrm>
            <a:off x="594360" y="4663440"/>
            <a:ext cx="3931920" cy="274320"/>
          </a:xfrm>
          <a:prstGeom prst="rect">
            <a:avLst/>
          </a:prstGeom>
          <a:noFill/>
          <a:ln/>
        </p:spPr>
        <p:txBody>
          <a:bodyPr wrap="square" lIns="0" tIns="0" rIns="0" bIns="0" rtlCol="0" anchor="ctr"/>
          <a:lstStyle/>
          <a:p>
            <a:pPr indent="0" marL="0">
              <a:buNone/>
            </a:pPr>
            <a:r>
              <a:rPr lang="en-US" sz="1150" b="1" dirty="0">
                <a:solidFill>
                  <a:srgbClr val="1A1A1A"/>
                </a:solidFill>
                <a:latin typeface="Calibri" pitchFamily="34" charset="0"/>
                <a:ea typeface="Calibri" pitchFamily="34" charset="-122"/>
                <a:cs typeface="Calibri" pitchFamily="34" charset="-120"/>
              </a:rPr>
              <a:t>Supply Chain Velocity</a:t>
            </a:r>
            <a:endParaRPr lang="en-US" sz="1150" dirty="0"/>
          </a:p>
        </p:txBody>
      </p:sp>
      <p:sp>
        <p:nvSpPr>
          <p:cNvPr id="68" name="Shape 66"/>
          <p:cNvSpPr/>
          <p:nvPr/>
        </p:nvSpPr>
        <p:spPr>
          <a:xfrm>
            <a:off x="4572000" y="4572000"/>
            <a:ext cx="1234440" cy="457200"/>
          </a:xfrm>
          <a:prstGeom prst="rect">
            <a:avLst/>
          </a:prstGeom>
          <a:solidFill>
            <a:srgbClr val="FDFCF7"/>
          </a:solidFill>
          <a:ln w="6350">
            <a:solidFill>
              <a:srgbClr val="E5E7EB"/>
            </a:solidFill>
            <a:prstDash val="solid"/>
          </a:ln>
        </p:spPr>
      </p:sp>
      <p:sp>
        <p:nvSpPr>
          <p:cNvPr id="69" name="Shape 67"/>
          <p:cNvSpPr/>
          <p:nvPr/>
        </p:nvSpPr>
        <p:spPr>
          <a:xfrm>
            <a:off x="5106924" y="4718304"/>
            <a:ext cx="164592" cy="164592"/>
          </a:xfrm>
          <a:prstGeom prst="ellipse">
            <a:avLst/>
          </a:prstGeom>
          <a:solidFill>
            <a:srgbClr val="16A34A"/>
          </a:solidFill>
          <a:ln w="12700">
            <a:solidFill>
              <a:srgbClr val="16A34A"/>
            </a:solidFill>
            <a:prstDash val="solid"/>
          </a:ln>
        </p:spPr>
      </p:sp>
      <p:sp>
        <p:nvSpPr>
          <p:cNvPr id="70" name="Shape 68"/>
          <p:cNvSpPr/>
          <p:nvPr/>
        </p:nvSpPr>
        <p:spPr>
          <a:xfrm>
            <a:off x="5806440" y="4572000"/>
            <a:ext cx="1234440" cy="457200"/>
          </a:xfrm>
          <a:prstGeom prst="rect">
            <a:avLst/>
          </a:prstGeom>
          <a:solidFill>
            <a:srgbClr val="FDFCF7"/>
          </a:solidFill>
          <a:ln w="6350">
            <a:solidFill>
              <a:srgbClr val="E5E7EB"/>
            </a:solidFill>
            <a:prstDash val="solid"/>
          </a:ln>
        </p:spPr>
      </p:sp>
      <p:sp>
        <p:nvSpPr>
          <p:cNvPr id="71" name="Shape 69"/>
          <p:cNvSpPr/>
          <p:nvPr/>
        </p:nvSpPr>
        <p:spPr>
          <a:xfrm>
            <a:off x="6341364" y="4718304"/>
            <a:ext cx="164592" cy="164592"/>
          </a:xfrm>
          <a:prstGeom prst="ellipse">
            <a:avLst/>
          </a:prstGeom>
          <a:solidFill>
            <a:srgbClr val="16A34A"/>
          </a:solidFill>
          <a:ln w="12700">
            <a:solidFill>
              <a:srgbClr val="16A34A"/>
            </a:solidFill>
            <a:prstDash val="solid"/>
          </a:ln>
        </p:spPr>
      </p:sp>
      <p:sp>
        <p:nvSpPr>
          <p:cNvPr id="72" name="Shape 70"/>
          <p:cNvSpPr/>
          <p:nvPr/>
        </p:nvSpPr>
        <p:spPr>
          <a:xfrm>
            <a:off x="7040880" y="4572000"/>
            <a:ext cx="1234440" cy="457200"/>
          </a:xfrm>
          <a:prstGeom prst="rect">
            <a:avLst/>
          </a:prstGeom>
          <a:solidFill>
            <a:srgbClr val="FDFCF7"/>
          </a:solidFill>
          <a:ln w="6350">
            <a:solidFill>
              <a:srgbClr val="E5E7EB"/>
            </a:solidFill>
            <a:prstDash val="solid"/>
          </a:ln>
        </p:spPr>
      </p:sp>
      <p:sp>
        <p:nvSpPr>
          <p:cNvPr id="73" name="Shape 71"/>
          <p:cNvSpPr/>
          <p:nvPr/>
        </p:nvSpPr>
        <p:spPr>
          <a:xfrm>
            <a:off x="7575804" y="4718304"/>
            <a:ext cx="164592" cy="164592"/>
          </a:xfrm>
          <a:prstGeom prst="ellipse">
            <a:avLst/>
          </a:prstGeom>
          <a:solidFill>
            <a:srgbClr val="16A34A"/>
          </a:solidFill>
          <a:ln w="12700">
            <a:solidFill>
              <a:srgbClr val="16A34A"/>
            </a:solidFill>
            <a:prstDash val="solid"/>
          </a:ln>
        </p:spPr>
      </p:sp>
      <p:sp>
        <p:nvSpPr>
          <p:cNvPr id="74" name="Shape 72"/>
          <p:cNvSpPr/>
          <p:nvPr/>
        </p:nvSpPr>
        <p:spPr>
          <a:xfrm>
            <a:off x="8275320" y="4572000"/>
            <a:ext cx="1234440" cy="457200"/>
          </a:xfrm>
          <a:prstGeom prst="rect">
            <a:avLst/>
          </a:prstGeom>
          <a:solidFill>
            <a:srgbClr val="FDFCF7"/>
          </a:solidFill>
          <a:ln w="6350">
            <a:solidFill>
              <a:srgbClr val="E5E7EB"/>
            </a:solidFill>
            <a:prstDash val="solid"/>
          </a:ln>
        </p:spPr>
      </p:sp>
      <p:sp>
        <p:nvSpPr>
          <p:cNvPr id="75" name="Shape 73"/>
          <p:cNvSpPr/>
          <p:nvPr/>
        </p:nvSpPr>
        <p:spPr>
          <a:xfrm>
            <a:off x="8810244" y="4718304"/>
            <a:ext cx="164592" cy="164592"/>
          </a:xfrm>
          <a:prstGeom prst="ellipse">
            <a:avLst/>
          </a:prstGeom>
          <a:solidFill>
            <a:srgbClr val="16A34A"/>
          </a:solidFill>
          <a:ln w="12700">
            <a:solidFill>
              <a:srgbClr val="16A34A"/>
            </a:solidFill>
            <a:prstDash val="solid"/>
          </a:ln>
        </p:spPr>
      </p:sp>
      <p:sp>
        <p:nvSpPr>
          <p:cNvPr id="76" name="Shape 74"/>
          <p:cNvSpPr/>
          <p:nvPr/>
        </p:nvSpPr>
        <p:spPr>
          <a:xfrm>
            <a:off x="9509760" y="4572000"/>
            <a:ext cx="2194560" cy="457200"/>
          </a:xfrm>
          <a:prstGeom prst="rect">
            <a:avLst/>
          </a:prstGeom>
          <a:solidFill>
            <a:srgbClr val="FDFCF7"/>
          </a:solidFill>
          <a:ln w="6350">
            <a:solidFill>
              <a:srgbClr val="E5E7EB"/>
            </a:solidFill>
            <a:prstDash val="solid"/>
          </a:ln>
        </p:spPr>
      </p:sp>
      <p:sp>
        <p:nvSpPr>
          <p:cNvPr id="77" name="Shape 75"/>
          <p:cNvSpPr/>
          <p:nvPr/>
        </p:nvSpPr>
        <p:spPr>
          <a:xfrm>
            <a:off x="9646920" y="4718304"/>
            <a:ext cx="164592" cy="164592"/>
          </a:xfrm>
          <a:prstGeom prst="ellipse">
            <a:avLst/>
          </a:prstGeom>
          <a:solidFill>
            <a:srgbClr val="16A34A"/>
          </a:solidFill>
          <a:ln w="12700">
            <a:solidFill>
              <a:srgbClr val="16A34A"/>
            </a:solidFill>
            <a:prstDash val="solid"/>
          </a:ln>
        </p:spPr>
      </p:sp>
      <p:sp>
        <p:nvSpPr>
          <p:cNvPr id="78" name="Text 76"/>
          <p:cNvSpPr/>
          <p:nvPr/>
        </p:nvSpPr>
        <p:spPr>
          <a:xfrm>
            <a:off x="9875520" y="4663440"/>
            <a:ext cx="1828800" cy="274320"/>
          </a:xfrm>
          <a:prstGeom prst="rect">
            <a:avLst/>
          </a:prstGeom>
          <a:noFill/>
          <a:ln/>
        </p:spPr>
        <p:txBody>
          <a:bodyPr wrap="square" lIns="0" tIns="0" rIns="0" bIns="0" rtlCol="0" anchor="ctr"/>
          <a:lstStyle/>
          <a:p>
            <a:pPr indent="0" marL="0">
              <a:buNone/>
            </a:pPr>
            <a:r>
              <a:rPr lang="en-US" sz="1100" b="1" dirty="0">
                <a:solidFill>
                  <a:srgbClr val="16A34A"/>
                </a:solidFill>
                <a:latin typeface="Calibri" pitchFamily="34" charset="0"/>
                <a:ea typeface="Calibri" pitchFamily="34" charset="-122"/>
                <a:cs typeface="Calibri" pitchFamily="34" charset="-120"/>
              </a:rPr>
              <a:t>Green</a:t>
            </a:r>
            <a:endParaRPr lang="en-US" sz="1100" dirty="0"/>
          </a:p>
        </p:txBody>
      </p:sp>
      <p:sp>
        <p:nvSpPr>
          <p:cNvPr id="79" name="Shape 77"/>
          <p:cNvSpPr/>
          <p:nvPr/>
        </p:nvSpPr>
        <p:spPr>
          <a:xfrm>
            <a:off x="457200" y="5029200"/>
            <a:ext cx="4114800" cy="457200"/>
          </a:xfrm>
          <a:prstGeom prst="rect">
            <a:avLst/>
          </a:prstGeom>
          <a:solidFill>
            <a:srgbClr val="F7F5EE"/>
          </a:solidFill>
          <a:ln w="6350">
            <a:solidFill>
              <a:srgbClr val="E5E7EB"/>
            </a:solidFill>
            <a:prstDash val="solid"/>
          </a:ln>
        </p:spPr>
      </p:sp>
      <p:sp>
        <p:nvSpPr>
          <p:cNvPr id="80" name="Text 78"/>
          <p:cNvSpPr/>
          <p:nvPr/>
        </p:nvSpPr>
        <p:spPr>
          <a:xfrm>
            <a:off x="594360" y="5120640"/>
            <a:ext cx="3931920" cy="274320"/>
          </a:xfrm>
          <a:prstGeom prst="rect">
            <a:avLst/>
          </a:prstGeom>
          <a:noFill/>
          <a:ln/>
        </p:spPr>
        <p:txBody>
          <a:bodyPr wrap="square" lIns="0" tIns="0" rIns="0" bIns="0" rtlCol="0" anchor="ctr"/>
          <a:lstStyle/>
          <a:p>
            <a:pPr indent="0" marL="0">
              <a:buNone/>
            </a:pPr>
            <a:r>
              <a:rPr lang="en-US" sz="1150" b="1" dirty="0">
                <a:solidFill>
                  <a:srgbClr val="1A1A1A"/>
                </a:solidFill>
                <a:latin typeface="Calibri" pitchFamily="34" charset="0"/>
                <a:ea typeface="Calibri" pitchFamily="34" charset="-122"/>
                <a:cs typeface="Calibri" pitchFamily="34" charset="-120"/>
              </a:rPr>
              <a:t>Digital Loyalty Reboot</a:t>
            </a:r>
            <a:endParaRPr lang="en-US" sz="1150" dirty="0"/>
          </a:p>
        </p:txBody>
      </p:sp>
      <p:sp>
        <p:nvSpPr>
          <p:cNvPr id="81" name="Shape 79"/>
          <p:cNvSpPr/>
          <p:nvPr/>
        </p:nvSpPr>
        <p:spPr>
          <a:xfrm>
            <a:off x="4572000" y="5029200"/>
            <a:ext cx="1234440" cy="457200"/>
          </a:xfrm>
          <a:prstGeom prst="rect">
            <a:avLst/>
          </a:prstGeom>
          <a:solidFill>
            <a:srgbClr val="F7F5EE"/>
          </a:solidFill>
          <a:ln w="6350">
            <a:solidFill>
              <a:srgbClr val="E5E7EB"/>
            </a:solidFill>
            <a:prstDash val="solid"/>
          </a:ln>
        </p:spPr>
      </p:sp>
      <p:sp>
        <p:nvSpPr>
          <p:cNvPr id="82" name="Shape 80"/>
          <p:cNvSpPr/>
          <p:nvPr/>
        </p:nvSpPr>
        <p:spPr>
          <a:xfrm>
            <a:off x="5106924" y="5175504"/>
            <a:ext cx="164592" cy="164592"/>
          </a:xfrm>
          <a:prstGeom prst="ellipse">
            <a:avLst/>
          </a:prstGeom>
          <a:solidFill>
            <a:srgbClr val="F59E0B"/>
          </a:solidFill>
          <a:ln w="12700">
            <a:solidFill>
              <a:srgbClr val="F59E0B"/>
            </a:solidFill>
            <a:prstDash val="solid"/>
          </a:ln>
        </p:spPr>
      </p:sp>
      <p:sp>
        <p:nvSpPr>
          <p:cNvPr id="83" name="Shape 81"/>
          <p:cNvSpPr/>
          <p:nvPr/>
        </p:nvSpPr>
        <p:spPr>
          <a:xfrm>
            <a:off x="5806440" y="5029200"/>
            <a:ext cx="1234440" cy="457200"/>
          </a:xfrm>
          <a:prstGeom prst="rect">
            <a:avLst/>
          </a:prstGeom>
          <a:solidFill>
            <a:srgbClr val="F7F5EE"/>
          </a:solidFill>
          <a:ln w="6350">
            <a:solidFill>
              <a:srgbClr val="E5E7EB"/>
            </a:solidFill>
            <a:prstDash val="solid"/>
          </a:ln>
        </p:spPr>
      </p:sp>
      <p:sp>
        <p:nvSpPr>
          <p:cNvPr id="84" name="Shape 82"/>
          <p:cNvSpPr/>
          <p:nvPr/>
        </p:nvSpPr>
        <p:spPr>
          <a:xfrm>
            <a:off x="6341364" y="5175504"/>
            <a:ext cx="164592" cy="164592"/>
          </a:xfrm>
          <a:prstGeom prst="ellipse">
            <a:avLst/>
          </a:prstGeom>
          <a:solidFill>
            <a:srgbClr val="DC2626"/>
          </a:solidFill>
          <a:ln w="12700">
            <a:solidFill>
              <a:srgbClr val="DC2626"/>
            </a:solidFill>
            <a:prstDash val="solid"/>
          </a:ln>
        </p:spPr>
      </p:sp>
      <p:sp>
        <p:nvSpPr>
          <p:cNvPr id="85" name="Shape 83"/>
          <p:cNvSpPr/>
          <p:nvPr/>
        </p:nvSpPr>
        <p:spPr>
          <a:xfrm>
            <a:off x="7040880" y="5029200"/>
            <a:ext cx="1234440" cy="457200"/>
          </a:xfrm>
          <a:prstGeom prst="rect">
            <a:avLst/>
          </a:prstGeom>
          <a:solidFill>
            <a:srgbClr val="F7F5EE"/>
          </a:solidFill>
          <a:ln w="6350">
            <a:solidFill>
              <a:srgbClr val="E5E7EB"/>
            </a:solidFill>
            <a:prstDash val="solid"/>
          </a:ln>
        </p:spPr>
      </p:sp>
      <p:sp>
        <p:nvSpPr>
          <p:cNvPr id="86" name="Shape 84"/>
          <p:cNvSpPr/>
          <p:nvPr/>
        </p:nvSpPr>
        <p:spPr>
          <a:xfrm>
            <a:off x="7575804" y="5175504"/>
            <a:ext cx="164592" cy="164592"/>
          </a:xfrm>
          <a:prstGeom prst="ellipse">
            <a:avLst/>
          </a:prstGeom>
          <a:solidFill>
            <a:srgbClr val="16A34A"/>
          </a:solidFill>
          <a:ln w="12700">
            <a:solidFill>
              <a:srgbClr val="16A34A"/>
            </a:solidFill>
            <a:prstDash val="solid"/>
          </a:ln>
        </p:spPr>
      </p:sp>
      <p:sp>
        <p:nvSpPr>
          <p:cNvPr id="87" name="Shape 85"/>
          <p:cNvSpPr/>
          <p:nvPr/>
        </p:nvSpPr>
        <p:spPr>
          <a:xfrm>
            <a:off x="8275320" y="5029200"/>
            <a:ext cx="1234440" cy="457200"/>
          </a:xfrm>
          <a:prstGeom prst="rect">
            <a:avLst/>
          </a:prstGeom>
          <a:solidFill>
            <a:srgbClr val="F7F5EE"/>
          </a:solidFill>
          <a:ln w="6350">
            <a:solidFill>
              <a:srgbClr val="E5E7EB"/>
            </a:solidFill>
            <a:prstDash val="solid"/>
          </a:ln>
        </p:spPr>
      </p:sp>
      <p:sp>
        <p:nvSpPr>
          <p:cNvPr id="88" name="Shape 86"/>
          <p:cNvSpPr/>
          <p:nvPr/>
        </p:nvSpPr>
        <p:spPr>
          <a:xfrm>
            <a:off x="8810244" y="5175504"/>
            <a:ext cx="164592" cy="164592"/>
          </a:xfrm>
          <a:prstGeom prst="ellipse">
            <a:avLst/>
          </a:prstGeom>
          <a:solidFill>
            <a:srgbClr val="F59E0B"/>
          </a:solidFill>
          <a:ln w="12700">
            <a:solidFill>
              <a:srgbClr val="F59E0B"/>
            </a:solidFill>
            <a:prstDash val="solid"/>
          </a:ln>
        </p:spPr>
      </p:sp>
      <p:sp>
        <p:nvSpPr>
          <p:cNvPr id="89" name="Shape 87"/>
          <p:cNvSpPr/>
          <p:nvPr/>
        </p:nvSpPr>
        <p:spPr>
          <a:xfrm>
            <a:off x="9509760" y="5029200"/>
            <a:ext cx="2194560" cy="457200"/>
          </a:xfrm>
          <a:prstGeom prst="rect">
            <a:avLst/>
          </a:prstGeom>
          <a:solidFill>
            <a:srgbClr val="F7F5EE"/>
          </a:solidFill>
          <a:ln w="6350">
            <a:solidFill>
              <a:srgbClr val="E5E7EB"/>
            </a:solidFill>
            <a:prstDash val="solid"/>
          </a:ln>
        </p:spPr>
      </p:sp>
      <p:sp>
        <p:nvSpPr>
          <p:cNvPr id="90" name="Shape 88"/>
          <p:cNvSpPr/>
          <p:nvPr/>
        </p:nvSpPr>
        <p:spPr>
          <a:xfrm>
            <a:off x="9646920" y="5175504"/>
            <a:ext cx="164592" cy="164592"/>
          </a:xfrm>
          <a:prstGeom prst="ellipse">
            <a:avLst/>
          </a:prstGeom>
          <a:solidFill>
            <a:srgbClr val="F59E0B"/>
          </a:solidFill>
          <a:ln w="12700">
            <a:solidFill>
              <a:srgbClr val="F59E0B"/>
            </a:solidFill>
            <a:prstDash val="solid"/>
          </a:ln>
        </p:spPr>
      </p:sp>
      <p:sp>
        <p:nvSpPr>
          <p:cNvPr id="91" name="Text 89"/>
          <p:cNvSpPr/>
          <p:nvPr/>
        </p:nvSpPr>
        <p:spPr>
          <a:xfrm>
            <a:off x="9875520" y="5120640"/>
            <a:ext cx="1828800" cy="274320"/>
          </a:xfrm>
          <a:prstGeom prst="rect">
            <a:avLst/>
          </a:prstGeom>
          <a:noFill/>
          <a:ln/>
        </p:spPr>
        <p:txBody>
          <a:bodyPr wrap="square" lIns="0" tIns="0" rIns="0" bIns="0" rtlCol="0" anchor="ctr"/>
          <a:lstStyle/>
          <a:p>
            <a:pPr indent="0" marL="0">
              <a:buNone/>
            </a:pPr>
            <a:r>
              <a:rPr lang="en-US" sz="1100" b="1" dirty="0">
                <a:solidFill>
                  <a:srgbClr val="F59E0B"/>
                </a:solidFill>
                <a:latin typeface="Calibri" pitchFamily="34" charset="0"/>
                <a:ea typeface="Calibri" pitchFamily="34" charset="-122"/>
                <a:cs typeface="Calibri" pitchFamily="34" charset="-120"/>
              </a:rPr>
              <a:t>Amber</a:t>
            </a:r>
            <a:endParaRPr lang="en-US" sz="1100" dirty="0"/>
          </a:p>
        </p:txBody>
      </p:sp>
      <p:sp>
        <p:nvSpPr>
          <p:cNvPr id="92" name="Shape 90"/>
          <p:cNvSpPr/>
          <p:nvPr/>
        </p:nvSpPr>
        <p:spPr>
          <a:xfrm>
            <a:off x="457200" y="5486400"/>
            <a:ext cx="4114800" cy="457200"/>
          </a:xfrm>
          <a:prstGeom prst="rect">
            <a:avLst/>
          </a:prstGeom>
          <a:solidFill>
            <a:srgbClr val="FDFCF7"/>
          </a:solidFill>
          <a:ln w="6350">
            <a:solidFill>
              <a:srgbClr val="E5E7EB"/>
            </a:solidFill>
            <a:prstDash val="solid"/>
          </a:ln>
        </p:spPr>
      </p:sp>
      <p:sp>
        <p:nvSpPr>
          <p:cNvPr id="93" name="Text 91"/>
          <p:cNvSpPr/>
          <p:nvPr/>
        </p:nvSpPr>
        <p:spPr>
          <a:xfrm>
            <a:off x="594360" y="5577840"/>
            <a:ext cx="3931920" cy="274320"/>
          </a:xfrm>
          <a:prstGeom prst="rect">
            <a:avLst/>
          </a:prstGeom>
          <a:noFill/>
          <a:ln/>
        </p:spPr>
        <p:txBody>
          <a:bodyPr wrap="square" lIns="0" tIns="0" rIns="0" bIns="0" rtlCol="0" anchor="ctr"/>
          <a:lstStyle/>
          <a:p>
            <a:pPr indent="0" marL="0">
              <a:buNone/>
            </a:pPr>
            <a:r>
              <a:rPr lang="en-US" sz="1150" b="1" dirty="0">
                <a:solidFill>
                  <a:srgbClr val="1A1A1A"/>
                </a:solidFill>
                <a:latin typeface="Calibri" pitchFamily="34" charset="0"/>
                <a:ea typeface="Calibri" pitchFamily="34" charset="-122"/>
                <a:cs typeface="Calibri" pitchFamily="34" charset="-120"/>
              </a:rPr>
              <a:t>Merchant Tools Modernization</a:t>
            </a:r>
            <a:endParaRPr lang="en-US" sz="1150" dirty="0"/>
          </a:p>
        </p:txBody>
      </p:sp>
      <p:sp>
        <p:nvSpPr>
          <p:cNvPr id="94" name="Shape 92"/>
          <p:cNvSpPr/>
          <p:nvPr/>
        </p:nvSpPr>
        <p:spPr>
          <a:xfrm>
            <a:off x="4572000" y="5486400"/>
            <a:ext cx="1234440" cy="457200"/>
          </a:xfrm>
          <a:prstGeom prst="rect">
            <a:avLst/>
          </a:prstGeom>
          <a:solidFill>
            <a:srgbClr val="FDFCF7"/>
          </a:solidFill>
          <a:ln w="6350">
            <a:solidFill>
              <a:srgbClr val="E5E7EB"/>
            </a:solidFill>
            <a:prstDash val="solid"/>
          </a:ln>
        </p:spPr>
      </p:sp>
      <p:sp>
        <p:nvSpPr>
          <p:cNvPr id="95" name="Shape 93"/>
          <p:cNvSpPr/>
          <p:nvPr/>
        </p:nvSpPr>
        <p:spPr>
          <a:xfrm>
            <a:off x="5106924" y="5632704"/>
            <a:ext cx="164592" cy="164592"/>
          </a:xfrm>
          <a:prstGeom prst="ellipse">
            <a:avLst/>
          </a:prstGeom>
          <a:solidFill>
            <a:srgbClr val="F59E0B"/>
          </a:solidFill>
          <a:ln w="12700">
            <a:solidFill>
              <a:srgbClr val="F59E0B"/>
            </a:solidFill>
            <a:prstDash val="solid"/>
          </a:ln>
        </p:spPr>
      </p:sp>
      <p:sp>
        <p:nvSpPr>
          <p:cNvPr id="96" name="Shape 94"/>
          <p:cNvSpPr/>
          <p:nvPr/>
        </p:nvSpPr>
        <p:spPr>
          <a:xfrm>
            <a:off x="5806440" y="5486400"/>
            <a:ext cx="1234440" cy="457200"/>
          </a:xfrm>
          <a:prstGeom prst="rect">
            <a:avLst/>
          </a:prstGeom>
          <a:solidFill>
            <a:srgbClr val="FDFCF7"/>
          </a:solidFill>
          <a:ln w="6350">
            <a:solidFill>
              <a:srgbClr val="E5E7EB"/>
            </a:solidFill>
            <a:prstDash val="solid"/>
          </a:ln>
        </p:spPr>
      </p:sp>
      <p:sp>
        <p:nvSpPr>
          <p:cNvPr id="97" name="Shape 95"/>
          <p:cNvSpPr/>
          <p:nvPr/>
        </p:nvSpPr>
        <p:spPr>
          <a:xfrm>
            <a:off x="6341364" y="5632704"/>
            <a:ext cx="164592" cy="164592"/>
          </a:xfrm>
          <a:prstGeom prst="ellipse">
            <a:avLst/>
          </a:prstGeom>
          <a:solidFill>
            <a:srgbClr val="16A34A"/>
          </a:solidFill>
          <a:ln w="12700">
            <a:solidFill>
              <a:srgbClr val="16A34A"/>
            </a:solidFill>
            <a:prstDash val="solid"/>
          </a:ln>
        </p:spPr>
      </p:sp>
      <p:sp>
        <p:nvSpPr>
          <p:cNvPr id="98" name="Shape 96"/>
          <p:cNvSpPr/>
          <p:nvPr/>
        </p:nvSpPr>
        <p:spPr>
          <a:xfrm>
            <a:off x="7040880" y="5486400"/>
            <a:ext cx="1234440" cy="457200"/>
          </a:xfrm>
          <a:prstGeom prst="rect">
            <a:avLst/>
          </a:prstGeom>
          <a:solidFill>
            <a:srgbClr val="FDFCF7"/>
          </a:solidFill>
          <a:ln w="6350">
            <a:solidFill>
              <a:srgbClr val="E5E7EB"/>
            </a:solidFill>
            <a:prstDash val="solid"/>
          </a:ln>
        </p:spPr>
      </p:sp>
      <p:sp>
        <p:nvSpPr>
          <p:cNvPr id="99" name="Shape 97"/>
          <p:cNvSpPr/>
          <p:nvPr/>
        </p:nvSpPr>
        <p:spPr>
          <a:xfrm>
            <a:off x="7575804" y="5632704"/>
            <a:ext cx="164592" cy="164592"/>
          </a:xfrm>
          <a:prstGeom prst="ellipse">
            <a:avLst/>
          </a:prstGeom>
          <a:solidFill>
            <a:srgbClr val="F59E0B"/>
          </a:solidFill>
          <a:ln w="12700">
            <a:solidFill>
              <a:srgbClr val="F59E0B"/>
            </a:solidFill>
            <a:prstDash val="solid"/>
          </a:ln>
        </p:spPr>
      </p:sp>
      <p:sp>
        <p:nvSpPr>
          <p:cNvPr id="100" name="Shape 98"/>
          <p:cNvSpPr/>
          <p:nvPr/>
        </p:nvSpPr>
        <p:spPr>
          <a:xfrm>
            <a:off x="8275320" y="5486400"/>
            <a:ext cx="1234440" cy="457200"/>
          </a:xfrm>
          <a:prstGeom prst="rect">
            <a:avLst/>
          </a:prstGeom>
          <a:solidFill>
            <a:srgbClr val="FDFCF7"/>
          </a:solidFill>
          <a:ln w="6350">
            <a:solidFill>
              <a:srgbClr val="E5E7EB"/>
            </a:solidFill>
            <a:prstDash val="solid"/>
          </a:ln>
        </p:spPr>
      </p:sp>
      <p:sp>
        <p:nvSpPr>
          <p:cNvPr id="101" name="Shape 99"/>
          <p:cNvSpPr/>
          <p:nvPr/>
        </p:nvSpPr>
        <p:spPr>
          <a:xfrm>
            <a:off x="8810244" y="5632704"/>
            <a:ext cx="164592" cy="164592"/>
          </a:xfrm>
          <a:prstGeom prst="ellipse">
            <a:avLst/>
          </a:prstGeom>
          <a:solidFill>
            <a:srgbClr val="F59E0B"/>
          </a:solidFill>
          <a:ln w="12700">
            <a:solidFill>
              <a:srgbClr val="F59E0B"/>
            </a:solidFill>
            <a:prstDash val="solid"/>
          </a:ln>
        </p:spPr>
      </p:sp>
      <p:sp>
        <p:nvSpPr>
          <p:cNvPr id="102" name="Shape 100"/>
          <p:cNvSpPr/>
          <p:nvPr/>
        </p:nvSpPr>
        <p:spPr>
          <a:xfrm>
            <a:off x="9509760" y="5486400"/>
            <a:ext cx="2194560" cy="457200"/>
          </a:xfrm>
          <a:prstGeom prst="rect">
            <a:avLst/>
          </a:prstGeom>
          <a:solidFill>
            <a:srgbClr val="FDFCF7"/>
          </a:solidFill>
          <a:ln w="6350">
            <a:solidFill>
              <a:srgbClr val="E5E7EB"/>
            </a:solidFill>
            <a:prstDash val="solid"/>
          </a:ln>
        </p:spPr>
      </p:sp>
      <p:sp>
        <p:nvSpPr>
          <p:cNvPr id="103" name="Shape 101"/>
          <p:cNvSpPr/>
          <p:nvPr/>
        </p:nvSpPr>
        <p:spPr>
          <a:xfrm>
            <a:off x="9646920" y="5632704"/>
            <a:ext cx="164592" cy="164592"/>
          </a:xfrm>
          <a:prstGeom prst="ellipse">
            <a:avLst/>
          </a:prstGeom>
          <a:solidFill>
            <a:srgbClr val="F59E0B"/>
          </a:solidFill>
          <a:ln w="12700">
            <a:solidFill>
              <a:srgbClr val="F59E0B"/>
            </a:solidFill>
            <a:prstDash val="solid"/>
          </a:ln>
        </p:spPr>
      </p:sp>
      <p:sp>
        <p:nvSpPr>
          <p:cNvPr id="104" name="Text 102"/>
          <p:cNvSpPr/>
          <p:nvPr/>
        </p:nvSpPr>
        <p:spPr>
          <a:xfrm>
            <a:off x="9875520" y="5577840"/>
            <a:ext cx="1828800" cy="274320"/>
          </a:xfrm>
          <a:prstGeom prst="rect">
            <a:avLst/>
          </a:prstGeom>
          <a:noFill/>
          <a:ln/>
        </p:spPr>
        <p:txBody>
          <a:bodyPr wrap="square" lIns="0" tIns="0" rIns="0" bIns="0" rtlCol="0" anchor="ctr"/>
          <a:lstStyle/>
          <a:p>
            <a:pPr indent="0" marL="0">
              <a:buNone/>
            </a:pPr>
            <a:r>
              <a:rPr lang="en-US" sz="1100" b="1" dirty="0">
                <a:solidFill>
                  <a:srgbClr val="F59E0B"/>
                </a:solidFill>
                <a:latin typeface="Calibri" pitchFamily="34" charset="0"/>
                <a:ea typeface="Calibri" pitchFamily="34" charset="-122"/>
                <a:cs typeface="Calibri" pitchFamily="34" charset="-120"/>
              </a:rPr>
              <a:t>Amber</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CF7"/>
        </a:solidFill>
      </p:bgPr>
    </p:bg>
    <p:spTree>
      <p:nvGrpSpPr>
        <p:cNvPr id="1" name=""/>
        <p:cNvGrpSpPr/>
        <p:nvPr/>
      </p:nvGrpSpPr>
      <p:grpSpPr>
        <a:xfrm>
          <a:off x="0" y="0"/>
          <a:ext cx="0" cy="0"/>
          <a:chOff x="0" y="0"/>
          <a:chExt cx="0" cy="0"/>
        </a:xfrm>
      </p:grpSpPr>
      <p:sp>
        <p:nvSpPr>
          <p:cNvPr id="2" name="Shape 0"/>
          <p:cNvSpPr/>
          <p:nvPr/>
        </p:nvSpPr>
        <p:spPr>
          <a:xfrm>
            <a:off x="457200" y="320040"/>
            <a:ext cx="320040" cy="54864"/>
          </a:xfrm>
          <a:prstGeom prst="rect">
            <a:avLst/>
          </a:prstGeom>
          <a:solidFill>
            <a:srgbClr val="B8894A"/>
          </a:solidFill>
          <a:ln w="12700">
            <a:solidFill>
              <a:srgbClr val="B8894A"/>
            </a:solidFill>
            <a:prstDash val="solid"/>
          </a:ln>
        </p:spPr>
      </p:sp>
      <p:sp>
        <p:nvSpPr>
          <p:cNvPr id="3" name="Text 1"/>
          <p:cNvSpPr/>
          <p:nvPr/>
        </p:nvSpPr>
        <p:spPr>
          <a:xfrm>
            <a:off x="868680" y="256032"/>
            <a:ext cx="5486400" cy="228600"/>
          </a:xfrm>
          <a:prstGeom prst="rect">
            <a:avLst/>
          </a:prstGeom>
          <a:noFill/>
          <a:ln/>
        </p:spPr>
        <p:txBody>
          <a:bodyPr wrap="square" lIns="0" tIns="0" rIns="0" bIns="0" rtlCol="0" anchor="ctr"/>
          <a:lstStyle/>
          <a:p>
            <a:pPr indent="0" marL="0">
              <a:buNone/>
            </a:pPr>
            <a:r>
              <a:rPr lang="en-US" sz="900" b="1" spc="300" kern="0" dirty="0">
                <a:solidFill>
                  <a:srgbClr val="1E2761"/>
                </a:solidFill>
                <a:latin typeface="Calibri" pitchFamily="34" charset="0"/>
                <a:ea typeface="Calibri" pitchFamily="34" charset="-122"/>
                <a:cs typeface="Calibri" pitchFamily="34" charset="-120"/>
              </a:rPr>
              <a:t>PROJECT NORTH STAR</a:t>
            </a:r>
            <a:endParaRPr lang="en-US" sz="900" dirty="0"/>
          </a:p>
        </p:txBody>
      </p:sp>
      <p:sp>
        <p:nvSpPr>
          <p:cNvPr id="4" name="Text 2"/>
          <p:cNvSpPr/>
          <p:nvPr/>
        </p:nvSpPr>
        <p:spPr>
          <a:xfrm>
            <a:off x="7162495" y="256032"/>
            <a:ext cx="4480560" cy="228600"/>
          </a:xfrm>
          <a:prstGeom prst="rect">
            <a:avLst/>
          </a:prstGeom>
          <a:noFill/>
          <a:ln/>
        </p:spPr>
        <p:txBody>
          <a:bodyPr wrap="square" lIns="0" tIns="0" rIns="0" bIns="0" rtlCol="0" anchor="ctr"/>
          <a:lstStyle/>
          <a:p>
            <a:pPr algn="r" indent="0" marL="0">
              <a:buNone/>
            </a:pPr>
            <a:r>
              <a:rPr lang="en-US" sz="900" spc="200" kern="0" dirty="0">
                <a:solidFill>
                  <a:srgbClr val="6B7280"/>
                </a:solidFill>
                <a:latin typeface="Calibri" pitchFamily="34" charset="0"/>
                <a:ea typeface="Calibri" pitchFamily="34" charset="-122"/>
                <a:cs typeface="Calibri" pitchFamily="34" charset="-120"/>
              </a:rPr>
              <a:t>Q3 2026 STEERING COMMITTEE  ·  CONFIDENTIAL</a:t>
            </a:r>
            <a:endParaRPr lang="en-US" sz="900" dirty="0"/>
          </a:p>
        </p:txBody>
      </p:sp>
      <p:sp>
        <p:nvSpPr>
          <p:cNvPr id="5" name="Shape 3"/>
          <p:cNvSpPr/>
          <p:nvPr/>
        </p:nvSpPr>
        <p:spPr>
          <a:xfrm>
            <a:off x="457200" y="502920"/>
            <a:ext cx="11277295" cy="0"/>
          </a:xfrm>
          <a:prstGeom prst="line">
            <a:avLst/>
          </a:prstGeom>
          <a:noFill/>
          <a:ln w="9525">
            <a:solidFill>
              <a:srgbClr val="E5E7EB"/>
            </a:solidFill>
            <a:prstDash val="solid"/>
          </a:ln>
        </p:spPr>
      </p:sp>
      <p:sp>
        <p:nvSpPr>
          <p:cNvPr id="6" name="Shape 4"/>
          <p:cNvSpPr/>
          <p:nvPr/>
        </p:nvSpPr>
        <p:spPr>
          <a:xfrm>
            <a:off x="457200" y="6400800"/>
            <a:ext cx="11277295" cy="0"/>
          </a:xfrm>
          <a:prstGeom prst="line">
            <a:avLst/>
          </a:prstGeom>
          <a:noFill/>
          <a:ln w="9525">
            <a:solidFill>
              <a:srgbClr val="E5E7EB"/>
            </a:solidFill>
            <a:prstDash val="solid"/>
          </a:ln>
        </p:spPr>
      </p:sp>
      <p:sp>
        <p:nvSpPr>
          <p:cNvPr id="7" name="Text 5"/>
          <p:cNvSpPr/>
          <p:nvPr/>
        </p:nvSpPr>
        <p:spPr>
          <a:xfrm>
            <a:off x="457200" y="6473952"/>
            <a:ext cx="5486400" cy="201168"/>
          </a:xfrm>
          <a:prstGeom prst="rect">
            <a:avLst/>
          </a:prstGeom>
          <a:noFill/>
          <a:ln/>
        </p:spPr>
        <p:txBody>
          <a:bodyPr wrap="square" lIns="0" tIns="0" rIns="0" bIns="0" rtlCol="0" anchor="ctr"/>
          <a:lstStyle/>
          <a:p>
            <a:pPr indent="0" marL="0">
              <a:buNone/>
            </a:pPr>
            <a:r>
              <a:rPr lang="en-US" sz="850" spc="100" kern="0" dirty="0">
                <a:solidFill>
                  <a:srgbClr val="6B7280"/>
                </a:solidFill>
                <a:latin typeface="Calibri" pitchFamily="34" charset="0"/>
                <a:ea typeface="Calibri" pitchFamily="34" charset="-122"/>
                <a:cs typeface="Calibri" pitchFamily="34" charset="-120"/>
              </a:rPr>
              <a:t>Maple Retail  ·  Transformation Management Office</a:t>
            </a:r>
            <a:endParaRPr lang="en-US" sz="850" dirty="0"/>
          </a:p>
        </p:txBody>
      </p:sp>
      <p:sp>
        <p:nvSpPr>
          <p:cNvPr id="8" name="Text 6"/>
          <p:cNvSpPr/>
          <p:nvPr/>
        </p:nvSpPr>
        <p:spPr>
          <a:xfrm>
            <a:off x="9448495" y="6473952"/>
            <a:ext cx="2286000" cy="201168"/>
          </a:xfrm>
          <a:prstGeom prst="rect">
            <a:avLst/>
          </a:prstGeom>
          <a:noFill/>
          <a:ln/>
        </p:spPr>
        <p:txBody>
          <a:bodyPr wrap="square" lIns="0" tIns="0" rIns="0" bIns="0" rtlCol="0" anchor="ctr"/>
          <a:lstStyle/>
          <a:p>
            <a:pPr algn="r" indent="0" marL="0">
              <a:buNone/>
            </a:pPr>
            <a:r>
              <a:rPr lang="en-US" sz="850" dirty="0">
                <a:solidFill>
                  <a:srgbClr val="6B7280"/>
                </a:solidFill>
                <a:latin typeface="Calibri" pitchFamily="34" charset="0"/>
                <a:ea typeface="Calibri" pitchFamily="34" charset="-122"/>
                <a:cs typeface="Calibri" pitchFamily="34" charset="-120"/>
              </a:rPr>
              <a:t>Page 4 of 10</a:t>
            </a:r>
            <a:endParaRPr lang="en-US" sz="850" dirty="0"/>
          </a:p>
        </p:txBody>
      </p:sp>
      <p:sp>
        <p:nvSpPr>
          <p:cNvPr id="9" name="Text 7"/>
          <p:cNvSpPr/>
          <p:nvPr/>
        </p:nvSpPr>
        <p:spPr>
          <a:xfrm>
            <a:off x="457200" y="685800"/>
            <a:ext cx="9144000" cy="274320"/>
          </a:xfrm>
          <a:prstGeom prst="rect">
            <a:avLst/>
          </a:prstGeom>
          <a:noFill/>
          <a:ln/>
        </p:spPr>
        <p:txBody>
          <a:bodyPr wrap="square" lIns="0" tIns="0" rIns="0" bIns="0" rtlCol="0" anchor="ctr"/>
          <a:lstStyle/>
          <a:p>
            <a:pPr indent="0" marL="0">
              <a:buNone/>
            </a:pPr>
            <a:r>
              <a:rPr lang="en-US" sz="1000" b="1" spc="300" kern="0" dirty="0">
                <a:solidFill>
                  <a:srgbClr val="B8894A"/>
                </a:solidFill>
                <a:latin typeface="Calibri" pitchFamily="34" charset="0"/>
                <a:ea typeface="Calibri" pitchFamily="34" charset="-122"/>
                <a:cs typeface="Calibri" pitchFamily="34" charset="-120"/>
              </a:rPr>
              <a:t>WHAT CHANGED SINCE LAST STEERCO</a:t>
            </a:r>
            <a:endParaRPr lang="en-US" sz="1000" dirty="0"/>
          </a:p>
        </p:txBody>
      </p:sp>
      <p:sp>
        <p:nvSpPr>
          <p:cNvPr id="10" name="Text 8"/>
          <p:cNvSpPr/>
          <p:nvPr/>
        </p:nvSpPr>
        <p:spPr>
          <a:xfrm>
            <a:off x="457200" y="960120"/>
            <a:ext cx="11277295" cy="640080"/>
          </a:xfrm>
          <a:prstGeom prst="rect">
            <a:avLst/>
          </a:prstGeom>
          <a:noFill/>
          <a:ln/>
        </p:spPr>
        <p:txBody>
          <a:bodyPr wrap="square" lIns="0" tIns="0" rIns="0" bIns="0" rtlCol="0" anchor="ctr"/>
          <a:lstStyle/>
          <a:p>
            <a:pPr indent="0" marL="0">
              <a:buNone/>
            </a:pPr>
            <a:r>
              <a:rPr lang="en-US" sz="3000" b="1" dirty="0">
                <a:solidFill>
                  <a:srgbClr val="1A1A1A"/>
                </a:solidFill>
                <a:latin typeface="Cambria" pitchFamily="34" charset="0"/>
                <a:ea typeface="Cambria" pitchFamily="34" charset="-122"/>
                <a:cs typeface="Cambria" pitchFamily="34" charset="-120"/>
              </a:rPr>
              <a:t>Three material shifts. One is good news.</a:t>
            </a:r>
            <a:endParaRPr lang="en-US" sz="3000" dirty="0"/>
          </a:p>
        </p:txBody>
      </p:sp>
      <p:sp>
        <p:nvSpPr>
          <p:cNvPr id="11" name="Shape 9"/>
          <p:cNvSpPr/>
          <p:nvPr/>
        </p:nvSpPr>
        <p:spPr>
          <a:xfrm>
            <a:off x="457200" y="2103120"/>
            <a:ext cx="5577840" cy="457200"/>
          </a:xfrm>
          <a:prstGeom prst="rect">
            <a:avLst/>
          </a:prstGeom>
          <a:solidFill>
            <a:srgbClr val="16A34A"/>
          </a:solidFill>
          <a:ln w="12700">
            <a:solidFill>
              <a:srgbClr val="16A34A"/>
            </a:solidFill>
            <a:prstDash val="solid"/>
          </a:ln>
        </p:spPr>
      </p:sp>
      <p:sp>
        <p:nvSpPr>
          <p:cNvPr id="12" name="Text 10"/>
          <p:cNvSpPr/>
          <p:nvPr/>
        </p:nvSpPr>
        <p:spPr>
          <a:xfrm>
            <a:off x="594360" y="2203704"/>
            <a:ext cx="5486400" cy="274320"/>
          </a:xfrm>
          <a:prstGeom prst="rect">
            <a:avLst/>
          </a:prstGeom>
          <a:noFill/>
          <a:ln/>
        </p:spPr>
        <p:txBody>
          <a:bodyPr wrap="square" lIns="0" tIns="0" rIns="0" bIns="0" rtlCol="0" anchor="ctr"/>
          <a:lstStyle/>
          <a:p>
            <a:pPr indent="0" marL="0">
              <a:buNone/>
            </a:pPr>
            <a:r>
              <a:rPr lang="en-US" sz="1100" b="1" spc="200" kern="0" dirty="0">
                <a:solidFill>
                  <a:srgbClr val="FDFCF7"/>
                </a:solidFill>
                <a:latin typeface="Calibri" pitchFamily="34" charset="0"/>
                <a:ea typeface="Calibri" pitchFamily="34" charset="-122"/>
                <a:cs typeface="Calibri" pitchFamily="34" charset="-120"/>
              </a:rPr>
              <a:t>PROGRESS WORTH NOTING</a:t>
            </a:r>
            <a:endParaRPr lang="en-US" sz="1100" dirty="0"/>
          </a:p>
        </p:txBody>
      </p:sp>
      <p:sp>
        <p:nvSpPr>
          <p:cNvPr id="13" name="Shape 11"/>
          <p:cNvSpPr/>
          <p:nvPr/>
        </p:nvSpPr>
        <p:spPr>
          <a:xfrm>
            <a:off x="457200" y="2560320"/>
            <a:ext cx="5577840" cy="4023360"/>
          </a:xfrm>
          <a:prstGeom prst="rect">
            <a:avLst/>
          </a:prstGeom>
          <a:solidFill>
            <a:srgbClr val="F0F7EE"/>
          </a:solidFill>
          <a:ln w="12700">
            <a:solidFill>
              <a:srgbClr val="F0F7EE"/>
            </a:solidFill>
            <a:prstDash val="solid"/>
          </a:ln>
        </p:spPr>
      </p:sp>
      <p:sp>
        <p:nvSpPr>
          <p:cNvPr id="14" name="Text 12"/>
          <p:cNvSpPr/>
          <p:nvPr/>
        </p:nvSpPr>
        <p:spPr>
          <a:xfrm>
            <a:off x="685800" y="2788920"/>
            <a:ext cx="5212080" cy="320040"/>
          </a:xfrm>
          <a:prstGeom prst="rect">
            <a:avLst/>
          </a:prstGeom>
          <a:noFill/>
          <a:ln/>
        </p:spPr>
        <p:txBody>
          <a:bodyPr wrap="square" lIns="0" tIns="0" rIns="0" bIns="0" rtlCol="0" anchor="ctr"/>
          <a:lstStyle/>
          <a:p>
            <a:pPr indent="0" marL="0">
              <a:buNone/>
            </a:pPr>
            <a:r>
              <a:rPr lang="en-US" sz="1250" b="1" dirty="0">
                <a:solidFill>
                  <a:srgbClr val="1A1A1A"/>
                </a:solidFill>
                <a:latin typeface="Calibri" pitchFamily="34" charset="0"/>
                <a:ea typeface="Calibri" pitchFamily="34" charset="-122"/>
                <a:cs typeface="Calibri" pitchFamily="34" charset="-120"/>
              </a:rPr>
              <a:t>Store Tech pilot exceeded target</a:t>
            </a:r>
            <a:endParaRPr lang="en-US" sz="1250" dirty="0"/>
          </a:p>
        </p:txBody>
      </p:sp>
      <p:sp>
        <p:nvSpPr>
          <p:cNvPr id="15" name="Text 13"/>
          <p:cNvSpPr/>
          <p:nvPr/>
        </p:nvSpPr>
        <p:spPr>
          <a:xfrm>
            <a:off x="685800" y="3154680"/>
            <a:ext cx="5212080" cy="548640"/>
          </a:xfrm>
          <a:prstGeom prst="rect">
            <a:avLst/>
          </a:prstGeom>
          <a:noFill/>
          <a:ln/>
        </p:spPr>
        <p:txBody>
          <a:bodyPr wrap="square" lIns="0" tIns="0" rIns="0" bIns="0" rtlCol="0" anchor="ctr"/>
          <a:lstStyle/>
          <a:p>
            <a:pPr indent="0" marL="0">
              <a:buNone/>
            </a:pPr>
            <a:r>
              <a:rPr lang="en-US" sz="1050" dirty="0">
                <a:solidFill>
                  <a:srgbClr val="6B7280"/>
                </a:solidFill>
                <a:latin typeface="Calibri" pitchFamily="34" charset="0"/>
                <a:ea typeface="Calibri" pitchFamily="34" charset="-122"/>
                <a:cs typeface="Calibri" pitchFamily="34" charset="-120"/>
              </a:rPr>
              <a:t>+140bps conversion vs. +100bps hypothesis. Wave 1 unblocked.</a:t>
            </a:r>
            <a:endParaRPr lang="en-US" sz="1050" dirty="0"/>
          </a:p>
        </p:txBody>
      </p:sp>
      <p:sp>
        <p:nvSpPr>
          <p:cNvPr id="16" name="Text 14"/>
          <p:cNvSpPr/>
          <p:nvPr/>
        </p:nvSpPr>
        <p:spPr>
          <a:xfrm>
            <a:off x="685800" y="4023360"/>
            <a:ext cx="5212080" cy="320040"/>
          </a:xfrm>
          <a:prstGeom prst="rect">
            <a:avLst/>
          </a:prstGeom>
          <a:noFill/>
          <a:ln/>
        </p:spPr>
        <p:txBody>
          <a:bodyPr wrap="square" lIns="0" tIns="0" rIns="0" bIns="0" rtlCol="0" anchor="ctr"/>
          <a:lstStyle/>
          <a:p>
            <a:pPr indent="0" marL="0">
              <a:buNone/>
            </a:pPr>
            <a:r>
              <a:rPr lang="en-US" sz="1250" b="1" dirty="0">
                <a:solidFill>
                  <a:srgbClr val="1A1A1A"/>
                </a:solidFill>
                <a:latin typeface="Calibri" pitchFamily="34" charset="0"/>
                <a:ea typeface="Calibri" pitchFamily="34" charset="-122"/>
                <a:cs typeface="Calibri" pitchFamily="34" charset="-120"/>
              </a:rPr>
              <a:t>Supply Chain WMS cutover completed on time</a:t>
            </a:r>
            <a:endParaRPr lang="en-US" sz="1250" dirty="0"/>
          </a:p>
        </p:txBody>
      </p:sp>
      <p:sp>
        <p:nvSpPr>
          <p:cNvPr id="17" name="Text 15"/>
          <p:cNvSpPr/>
          <p:nvPr/>
        </p:nvSpPr>
        <p:spPr>
          <a:xfrm>
            <a:off x="685800" y="4389120"/>
            <a:ext cx="5212080" cy="548640"/>
          </a:xfrm>
          <a:prstGeom prst="rect">
            <a:avLst/>
          </a:prstGeom>
          <a:noFill/>
          <a:ln/>
        </p:spPr>
        <p:txBody>
          <a:bodyPr wrap="square" lIns="0" tIns="0" rIns="0" bIns="0" rtlCol="0" anchor="ctr"/>
          <a:lstStyle/>
          <a:p>
            <a:pPr indent="0" marL="0">
              <a:buNone/>
            </a:pPr>
            <a:r>
              <a:rPr lang="en-US" sz="1050" dirty="0">
                <a:solidFill>
                  <a:srgbClr val="6B7280"/>
                </a:solidFill>
                <a:latin typeface="Calibri" pitchFamily="34" charset="0"/>
                <a:ea typeface="Calibri" pitchFamily="34" charset="-122"/>
                <a:cs typeface="Calibri" pitchFamily="34" charset="-120"/>
              </a:rPr>
              <a:t>No material incidents. $8M run-rate benefit confirmed.</a:t>
            </a:r>
            <a:endParaRPr lang="en-US" sz="1050" dirty="0"/>
          </a:p>
        </p:txBody>
      </p:sp>
      <p:sp>
        <p:nvSpPr>
          <p:cNvPr id="18" name="Text 16"/>
          <p:cNvSpPr/>
          <p:nvPr/>
        </p:nvSpPr>
        <p:spPr>
          <a:xfrm>
            <a:off x="685800" y="5257800"/>
            <a:ext cx="5212080" cy="320040"/>
          </a:xfrm>
          <a:prstGeom prst="rect">
            <a:avLst/>
          </a:prstGeom>
          <a:noFill/>
          <a:ln/>
        </p:spPr>
        <p:txBody>
          <a:bodyPr wrap="square" lIns="0" tIns="0" rIns="0" bIns="0" rtlCol="0" anchor="ctr"/>
          <a:lstStyle/>
          <a:p>
            <a:pPr indent="0" marL="0">
              <a:buNone/>
            </a:pPr>
            <a:r>
              <a:rPr lang="en-US" sz="1250" b="1" dirty="0">
                <a:solidFill>
                  <a:srgbClr val="1A1A1A"/>
                </a:solidFill>
                <a:latin typeface="Calibri" pitchFamily="34" charset="0"/>
                <a:ea typeface="Calibri" pitchFamily="34" charset="-122"/>
                <a:cs typeface="Calibri" pitchFamily="34" charset="-120"/>
              </a:rPr>
              <a:t>Loyalty rebuild scope reduced 12%</a:t>
            </a:r>
            <a:endParaRPr lang="en-US" sz="1250" dirty="0"/>
          </a:p>
        </p:txBody>
      </p:sp>
      <p:sp>
        <p:nvSpPr>
          <p:cNvPr id="19" name="Text 17"/>
          <p:cNvSpPr/>
          <p:nvPr/>
        </p:nvSpPr>
        <p:spPr>
          <a:xfrm>
            <a:off x="685800" y="5623560"/>
            <a:ext cx="5212080" cy="548640"/>
          </a:xfrm>
          <a:prstGeom prst="rect">
            <a:avLst/>
          </a:prstGeom>
          <a:noFill/>
          <a:ln/>
        </p:spPr>
        <p:txBody>
          <a:bodyPr wrap="square" lIns="0" tIns="0" rIns="0" bIns="0" rtlCol="0" anchor="ctr"/>
          <a:lstStyle/>
          <a:p>
            <a:pPr indent="0" marL="0">
              <a:buNone/>
            </a:pPr>
            <a:r>
              <a:rPr lang="en-US" sz="1050" dirty="0">
                <a:solidFill>
                  <a:srgbClr val="6B7280"/>
                </a:solidFill>
                <a:latin typeface="Calibri" pitchFamily="34" charset="0"/>
                <a:ea typeface="Calibri" pitchFamily="34" charset="-122"/>
                <a:cs typeface="Calibri" pitchFamily="34" charset="-120"/>
              </a:rPr>
              <a:t>Descope workshop closed 3 low-value features; NPV impact minimal.</a:t>
            </a:r>
            <a:endParaRPr lang="en-US" sz="1050" dirty="0"/>
          </a:p>
        </p:txBody>
      </p:sp>
      <p:sp>
        <p:nvSpPr>
          <p:cNvPr id="20" name="Shape 18"/>
          <p:cNvSpPr/>
          <p:nvPr/>
        </p:nvSpPr>
        <p:spPr>
          <a:xfrm>
            <a:off x="6172200" y="2103120"/>
            <a:ext cx="5577840" cy="457200"/>
          </a:xfrm>
          <a:prstGeom prst="rect">
            <a:avLst/>
          </a:prstGeom>
          <a:solidFill>
            <a:srgbClr val="DC2626"/>
          </a:solidFill>
          <a:ln w="12700">
            <a:solidFill>
              <a:srgbClr val="DC2626"/>
            </a:solidFill>
            <a:prstDash val="solid"/>
          </a:ln>
        </p:spPr>
      </p:sp>
      <p:sp>
        <p:nvSpPr>
          <p:cNvPr id="21" name="Text 19"/>
          <p:cNvSpPr/>
          <p:nvPr/>
        </p:nvSpPr>
        <p:spPr>
          <a:xfrm>
            <a:off x="6309360" y="2203704"/>
            <a:ext cx="5486400" cy="274320"/>
          </a:xfrm>
          <a:prstGeom prst="rect">
            <a:avLst/>
          </a:prstGeom>
          <a:noFill/>
          <a:ln/>
        </p:spPr>
        <p:txBody>
          <a:bodyPr wrap="square" lIns="0" tIns="0" rIns="0" bIns="0" rtlCol="0" anchor="ctr"/>
          <a:lstStyle/>
          <a:p>
            <a:pPr indent="0" marL="0">
              <a:buNone/>
            </a:pPr>
            <a:r>
              <a:rPr lang="en-US" sz="1100" b="1" spc="200" kern="0" dirty="0">
                <a:solidFill>
                  <a:srgbClr val="FDFCF7"/>
                </a:solidFill>
                <a:latin typeface="Calibri" pitchFamily="34" charset="0"/>
                <a:ea typeface="Calibri" pitchFamily="34" charset="-122"/>
                <a:cs typeface="Calibri" pitchFamily="34" charset="-120"/>
              </a:rPr>
              <a:t>NEW RISKS AND SLIPS</a:t>
            </a:r>
            <a:endParaRPr lang="en-US" sz="1100" dirty="0"/>
          </a:p>
        </p:txBody>
      </p:sp>
      <p:sp>
        <p:nvSpPr>
          <p:cNvPr id="22" name="Shape 20"/>
          <p:cNvSpPr/>
          <p:nvPr/>
        </p:nvSpPr>
        <p:spPr>
          <a:xfrm>
            <a:off x="6172200" y="2560320"/>
            <a:ext cx="5577840" cy="4023360"/>
          </a:xfrm>
          <a:prstGeom prst="rect">
            <a:avLst/>
          </a:prstGeom>
          <a:solidFill>
            <a:srgbClr val="FAF0EF"/>
          </a:solidFill>
          <a:ln w="12700">
            <a:solidFill>
              <a:srgbClr val="FAF0EF"/>
            </a:solidFill>
            <a:prstDash val="solid"/>
          </a:ln>
        </p:spPr>
      </p:sp>
      <p:sp>
        <p:nvSpPr>
          <p:cNvPr id="23" name="Text 21"/>
          <p:cNvSpPr/>
          <p:nvPr/>
        </p:nvSpPr>
        <p:spPr>
          <a:xfrm>
            <a:off x="6400800" y="2788920"/>
            <a:ext cx="5212080" cy="320040"/>
          </a:xfrm>
          <a:prstGeom prst="rect">
            <a:avLst/>
          </a:prstGeom>
          <a:noFill/>
          <a:ln/>
        </p:spPr>
        <p:txBody>
          <a:bodyPr wrap="square" lIns="0" tIns="0" rIns="0" bIns="0" rtlCol="0" anchor="ctr"/>
          <a:lstStyle/>
          <a:p>
            <a:pPr indent="0" marL="0">
              <a:buNone/>
            </a:pPr>
            <a:r>
              <a:rPr lang="en-US" sz="1250" b="1" dirty="0">
                <a:solidFill>
                  <a:srgbClr val="1A1A1A"/>
                </a:solidFill>
                <a:latin typeface="Calibri" pitchFamily="34" charset="0"/>
                <a:ea typeface="Calibri" pitchFamily="34" charset="-122"/>
                <a:cs typeface="Calibri" pitchFamily="34" charset="-120"/>
              </a:rPr>
              <a:t>CDP integration slipped 6 weeks</a:t>
            </a:r>
            <a:endParaRPr lang="en-US" sz="1250" dirty="0"/>
          </a:p>
        </p:txBody>
      </p:sp>
      <p:sp>
        <p:nvSpPr>
          <p:cNvPr id="24" name="Text 22"/>
          <p:cNvSpPr/>
          <p:nvPr/>
        </p:nvSpPr>
        <p:spPr>
          <a:xfrm>
            <a:off x="6400800" y="3154680"/>
            <a:ext cx="5212080" cy="548640"/>
          </a:xfrm>
          <a:prstGeom prst="rect">
            <a:avLst/>
          </a:prstGeom>
          <a:noFill/>
          <a:ln/>
        </p:spPr>
        <p:txBody>
          <a:bodyPr wrap="square" lIns="0" tIns="0" rIns="0" bIns="0" rtlCol="0" anchor="ctr"/>
          <a:lstStyle/>
          <a:p>
            <a:pPr indent="0" marL="0">
              <a:buNone/>
            </a:pPr>
            <a:r>
              <a:rPr lang="en-US" sz="1050" dirty="0">
                <a:solidFill>
                  <a:srgbClr val="6B7280"/>
                </a:solidFill>
                <a:latin typeface="Calibri" pitchFamily="34" charset="0"/>
                <a:ea typeface="Calibri" pitchFamily="34" charset="-122"/>
                <a:cs typeface="Calibri" pitchFamily="34" charset="-120"/>
              </a:rPr>
              <a:t>Vendor delivered API layer late. Cascade risk to loyalty and merchant WS.</a:t>
            </a:r>
            <a:endParaRPr lang="en-US" sz="1050" dirty="0"/>
          </a:p>
        </p:txBody>
      </p:sp>
      <p:sp>
        <p:nvSpPr>
          <p:cNvPr id="25" name="Text 23"/>
          <p:cNvSpPr/>
          <p:nvPr/>
        </p:nvSpPr>
        <p:spPr>
          <a:xfrm>
            <a:off x="6400800" y="4023360"/>
            <a:ext cx="5212080" cy="320040"/>
          </a:xfrm>
          <a:prstGeom prst="rect">
            <a:avLst/>
          </a:prstGeom>
          <a:noFill/>
          <a:ln/>
        </p:spPr>
        <p:txBody>
          <a:bodyPr wrap="square" lIns="0" tIns="0" rIns="0" bIns="0" rtlCol="0" anchor="ctr"/>
          <a:lstStyle/>
          <a:p>
            <a:pPr indent="0" marL="0">
              <a:buNone/>
            </a:pPr>
            <a:r>
              <a:rPr lang="en-US" sz="1250" b="1" dirty="0">
                <a:solidFill>
                  <a:srgbClr val="1A1A1A"/>
                </a:solidFill>
                <a:latin typeface="Calibri" pitchFamily="34" charset="0"/>
                <a:ea typeface="Calibri" pitchFamily="34" charset="-122"/>
                <a:cs typeface="Calibri" pitchFamily="34" charset="-120"/>
              </a:rPr>
              <a:t>Rural connectivity gap discovered</a:t>
            </a:r>
            <a:endParaRPr lang="en-US" sz="1250" dirty="0"/>
          </a:p>
        </p:txBody>
      </p:sp>
      <p:sp>
        <p:nvSpPr>
          <p:cNvPr id="26" name="Text 24"/>
          <p:cNvSpPr/>
          <p:nvPr/>
        </p:nvSpPr>
        <p:spPr>
          <a:xfrm>
            <a:off x="6400800" y="4389120"/>
            <a:ext cx="5212080" cy="548640"/>
          </a:xfrm>
          <a:prstGeom prst="rect">
            <a:avLst/>
          </a:prstGeom>
          <a:noFill/>
          <a:ln/>
        </p:spPr>
        <p:txBody>
          <a:bodyPr wrap="square" lIns="0" tIns="0" rIns="0" bIns="0" rtlCol="0" anchor="ctr"/>
          <a:lstStyle/>
          <a:p>
            <a:pPr indent="0" marL="0">
              <a:buNone/>
            </a:pPr>
            <a:r>
              <a:rPr lang="en-US" sz="1050" dirty="0">
                <a:solidFill>
                  <a:srgbClr val="6B7280"/>
                </a:solidFill>
                <a:latin typeface="Calibri" pitchFamily="34" charset="0"/>
                <a:ea typeface="Calibri" pitchFamily="34" charset="-122"/>
                <a:cs typeface="Calibri" pitchFamily="34" charset="-120"/>
              </a:rPr>
              <a:t>Field survey found 80 stores below spec. $4.2M to remediate (D-14).</a:t>
            </a:r>
            <a:endParaRPr lang="en-US" sz="1050" dirty="0"/>
          </a:p>
        </p:txBody>
      </p:sp>
      <p:sp>
        <p:nvSpPr>
          <p:cNvPr id="27" name="Text 25"/>
          <p:cNvSpPr/>
          <p:nvPr/>
        </p:nvSpPr>
        <p:spPr>
          <a:xfrm>
            <a:off x="6400800" y="5257800"/>
            <a:ext cx="5212080" cy="320040"/>
          </a:xfrm>
          <a:prstGeom prst="rect">
            <a:avLst/>
          </a:prstGeom>
          <a:noFill/>
          <a:ln/>
        </p:spPr>
        <p:txBody>
          <a:bodyPr wrap="square" lIns="0" tIns="0" rIns="0" bIns="0" rtlCol="0" anchor="ctr"/>
          <a:lstStyle/>
          <a:p>
            <a:pPr indent="0" marL="0">
              <a:buNone/>
            </a:pPr>
            <a:r>
              <a:rPr lang="en-US" sz="1250" b="1" dirty="0">
                <a:solidFill>
                  <a:srgbClr val="1A1A1A"/>
                </a:solidFill>
                <a:latin typeface="Calibri" pitchFamily="34" charset="0"/>
                <a:ea typeface="Calibri" pitchFamily="34" charset="-122"/>
                <a:cs typeface="Calibri" pitchFamily="34" charset="-120"/>
              </a:rPr>
              <a:t>Merchant tools change fatigue signal</a:t>
            </a:r>
            <a:endParaRPr lang="en-US" sz="1250" dirty="0"/>
          </a:p>
        </p:txBody>
      </p:sp>
      <p:sp>
        <p:nvSpPr>
          <p:cNvPr id="28" name="Text 26"/>
          <p:cNvSpPr/>
          <p:nvPr/>
        </p:nvSpPr>
        <p:spPr>
          <a:xfrm>
            <a:off x="6400800" y="5623560"/>
            <a:ext cx="5212080" cy="548640"/>
          </a:xfrm>
          <a:prstGeom prst="rect">
            <a:avLst/>
          </a:prstGeom>
          <a:noFill/>
          <a:ln/>
        </p:spPr>
        <p:txBody>
          <a:bodyPr wrap="square" lIns="0" tIns="0" rIns="0" bIns="0" rtlCol="0" anchor="ctr"/>
          <a:lstStyle/>
          <a:p>
            <a:pPr indent="0" marL="0">
              <a:buNone/>
            </a:pPr>
            <a:r>
              <a:rPr lang="en-US" sz="1050" dirty="0">
                <a:solidFill>
                  <a:srgbClr val="6B7280"/>
                </a:solidFill>
                <a:latin typeface="Calibri" pitchFamily="34" charset="0"/>
                <a:ea typeface="Calibri" pitchFamily="34" charset="-122"/>
                <a:cs typeface="Calibri" pitchFamily="34" charset="-120"/>
              </a:rPr>
              <a:t>Field survey shows fatigue 18pp above program threshold. Velocity down 20%.</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CF7"/>
        </a:solidFill>
      </p:bgPr>
    </p:bg>
    <p:spTree>
      <p:nvGrpSpPr>
        <p:cNvPr id="1" name=""/>
        <p:cNvGrpSpPr/>
        <p:nvPr/>
      </p:nvGrpSpPr>
      <p:grpSpPr>
        <a:xfrm>
          <a:off x="0" y="0"/>
          <a:ext cx="0" cy="0"/>
          <a:chOff x="0" y="0"/>
          <a:chExt cx="0" cy="0"/>
        </a:xfrm>
      </p:grpSpPr>
      <p:sp>
        <p:nvSpPr>
          <p:cNvPr id="2" name="Shape 0"/>
          <p:cNvSpPr/>
          <p:nvPr/>
        </p:nvSpPr>
        <p:spPr>
          <a:xfrm>
            <a:off x="457200" y="320040"/>
            <a:ext cx="320040" cy="54864"/>
          </a:xfrm>
          <a:prstGeom prst="rect">
            <a:avLst/>
          </a:prstGeom>
          <a:solidFill>
            <a:srgbClr val="B8894A"/>
          </a:solidFill>
          <a:ln w="12700">
            <a:solidFill>
              <a:srgbClr val="B8894A"/>
            </a:solidFill>
            <a:prstDash val="solid"/>
          </a:ln>
        </p:spPr>
      </p:sp>
      <p:sp>
        <p:nvSpPr>
          <p:cNvPr id="3" name="Text 1"/>
          <p:cNvSpPr/>
          <p:nvPr/>
        </p:nvSpPr>
        <p:spPr>
          <a:xfrm>
            <a:off x="868680" y="256032"/>
            <a:ext cx="5486400" cy="228600"/>
          </a:xfrm>
          <a:prstGeom prst="rect">
            <a:avLst/>
          </a:prstGeom>
          <a:noFill/>
          <a:ln/>
        </p:spPr>
        <p:txBody>
          <a:bodyPr wrap="square" lIns="0" tIns="0" rIns="0" bIns="0" rtlCol="0" anchor="ctr"/>
          <a:lstStyle/>
          <a:p>
            <a:pPr indent="0" marL="0">
              <a:buNone/>
            </a:pPr>
            <a:r>
              <a:rPr lang="en-US" sz="900" b="1" spc="300" kern="0" dirty="0">
                <a:solidFill>
                  <a:srgbClr val="1E2761"/>
                </a:solidFill>
                <a:latin typeface="Calibri" pitchFamily="34" charset="0"/>
                <a:ea typeface="Calibri" pitchFamily="34" charset="-122"/>
                <a:cs typeface="Calibri" pitchFamily="34" charset="-120"/>
              </a:rPr>
              <a:t>PROJECT NORTH STAR</a:t>
            </a:r>
            <a:endParaRPr lang="en-US" sz="900" dirty="0"/>
          </a:p>
        </p:txBody>
      </p:sp>
      <p:sp>
        <p:nvSpPr>
          <p:cNvPr id="4" name="Text 2"/>
          <p:cNvSpPr/>
          <p:nvPr/>
        </p:nvSpPr>
        <p:spPr>
          <a:xfrm>
            <a:off x="7162495" y="256032"/>
            <a:ext cx="4480560" cy="228600"/>
          </a:xfrm>
          <a:prstGeom prst="rect">
            <a:avLst/>
          </a:prstGeom>
          <a:noFill/>
          <a:ln/>
        </p:spPr>
        <p:txBody>
          <a:bodyPr wrap="square" lIns="0" tIns="0" rIns="0" bIns="0" rtlCol="0" anchor="ctr"/>
          <a:lstStyle/>
          <a:p>
            <a:pPr algn="r" indent="0" marL="0">
              <a:buNone/>
            </a:pPr>
            <a:r>
              <a:rPr lang="en-US" sz="900" spc="200" kern="0" dirty="0">
                <a:solidFill>
                  <a:srgbClr val="6B7280"/>
                </a:solidFill>
                <a:latin typeface="Calibri" pitchFamily="34" charset="0"/>
                <a:ea typeface="Calibri" pitchFamily="34" charset="-122"/>
                <a:cs typeface="Calibri" pitchFamily="34" charset="-120"/>
              </a:rPr>
              <a:t>Q3 2026 STEERING COMMITTEE  ·  CONFIDENTIAL</a:t>
            </a:r>
            <a:endParaRPr lang="en-US" sz="900" dirty="0"/>
          </a:p>
        </p:txBody>
      </p:sp>
      <p:sp>
        <p:nvSpPr>
          <p:cNvPr id="5" name="Shape 3"/>
          <p:cNvSpPr/>
          <p:nvPr/>
        </p:nvSpPr>
        <p:spPr>
          <a:xfrm>
            <a:off x="457200" y="502920"/>
            <a:ext cx="11277295" cy="0"/>
          </a:xfrm>
          <a:prstGeom prst="line">
            <a:avLst/>
          </a:prstGeom>
          <a:noFill/>
          <a:ln w="9525">
            <a:solidFill>
              <a:srgbClr val="E5E7EB"/>
            </a:solidFill>
            <a:prstDash val="solid"/>
          </a:ln>
        </p:spPr>
      </p:sp>
      <p:sp>
        <p:nvSpPr>
          <p:cNvPr id="6" name="Shape 4"/>
          <p:cNvSpPr/>
          <p:nvPr/>
        </p:nvSpPr>
        <p:spPr>
          <a:xfrm>
            <a:off x="457200" y="6400800"/>
            <a:ext cx="11277295" cy="0"/>
          </a:xfrm>
          <a:prstGeom prst="line">
            <a:avLst/>
          </a:prstGeom>
          <a:noFill/>
          <a:ln w="9525">
            <a:solidFill>
              <a:srgbClr val="E5E7EB"/>
            </a:solidFill>
            <a:prstDash val="solid"/>
          </a:ln>
        </p:spPr>
      </p:sp>
      <p:sp>
        <p:nvSpPr>
          <p:cNvPr id="7" name="Text 5"/>
          <p:cNvSpPr/>
          <p:nvPr/>
        </p:nvSpPr>
        <p:spPr>
          <a:xfrm>
            <a:off x="457200" y="6473952"/>
            <a:ext cx="5486400" cy="201168"/>
          </a:xfrm>
          <a:prstGeom prst="rect">
            <a:avLst/>
          </a:prstGeom>
          <a:noFill/>
          <a:ln/>
        </p:spPr>
        <p:txBody>
          <a:bodyPr wrap="square" lIns="0" tIns="0" rIns="0" bIns="0" rtlCol="0" anchor="ctr"/>
          <a:lstStyle/>
          <a:p>
            <a:pPr indent="0" marL="0">
              <a:buNone/>
            </a:pPr>
            <a:r>
              <a:rPr lang="en-US" sz="850" spc="100" kern="0" dirty="0">
                <a:solidFill>
                  <a:srgbClr val="6B7280"/>
                </a:solidFill>
                <a:latin typeface="Calibri" pitchFamily="34" charset="0"/>
                <a:ea typeface="Calibri" pitchFamily="34" charset="-122"/>
                <a:cs typeface="Calibri" pitchFamily="34" charset="-120"/>
              </a:rPr>
              <a:t>Maple Retail  ·  Transformation Management Office</a:t>
            </a:r>
            <a:endParaRPr lang="en-US" sz="850" dirty="0"/>
          </a:p>
        </p:txBody>
      </p:sp>
      <p:sp>
        <p:nvSpPr>
          <p:cNvPr id="8" name="Text 6"/>
          <p:cNvSpPr/>
          <p:nvPr/>
        </p:nvSpPr>
        <p:spPr>
          <a:xfrm>
            <a:off x="9448495" y="6473952"/>
            <a:ext cx="2286000" cy="201168"/>
          </a:xfrm>
          <a:prstGeom prst="rect">
            <a:avLst/>
          </a:prstGeom>
          <a:noFill/>
          <a:ln/>
        </p:spPr>
        <p:txBody>
          <a:bodyPr wrap="square" lIns="0" tIns="0" rIns="0" bIns="0" rtlCol="0" anchor="ctr"/>
          <a:lstStyle/>
          <a:p>
            <a:pPr algn="r" indent="0" marL="0">
              <a:buNone/>
            </a:pPr>
            <a:r>
              <a:rPr lang="en-US" sz="850" dirty="0">
                <a:solidFill>
                  <a:srgbClr val="6B7280"/>
                </a:solidFill>
                <a:latin typeface="Calibri" pitchFamily="34" charset="0"/>
                <a:ea typeface="Calibri" pitchFamily="34" charset="-122"/>
                <a:cs typeface="Calibri" pitchFamily="34" charset="-120"/>
              </a:rPr>
              <a:t>Page 5 of 10</a:t>
            </a:r>
            <a:endParaRPr lang="en-US" sz="850" dirty="0"/>
          </a:p>
        </p:txBody>
      </p:sp>
      <p:sp>
        <p:nvSpPr>
          <p:cNvPr id="9" name="Text 7"/>
          <p:cNvSpPr/>
          <p:nvPr/>
        </p:nvSpPr>
        <p:spPr>
          <a:xfrm>
            <a:off x="457200" y="685800"/>
            <a:ext cx="9144000" cy="274320"/>
          </a:xfrm>
          <a:prstGeom prst="rect">
            <a:avLst/>
          </a:prstGeom>
          <a:noFill/>
          <a:ln/>
        </p:spPr>
        <p:txBody>
          <a:bodyPr wrap="square" lIns="0" tIns="0" rIns="0" bIns="0" rtlCol="0" anchor="ctr"/>
          <a:lstStyle/>
          <a:p>
            <a:pPr indent="0" marL="0">
              <a:buNone/>
            </a:pPr>
            <a:r>
              <a:rPr lang="en-US" sz="1000" b="1" spc="300" kern="0" dirty="0">
                <a:solidFill>
                  <a:srgbClr val="B8894A"/>
                </a:solidFill>
                <a:latin typeface="Calibri" pitchFamily="34" charset="0"/>
                <a:ea typeface="Calibri" pitchFamily="34" charset="-122"/>
                <a:cs typeface="Calibri" pitchFamily="34" charset="-120"/>
              </a:rPr>
              <a:t>DECISION D-14  ·  RURAL CONNECTIVITY</a:t>
            </a:r>
            <a:endParaRPr lang="en-US" sz="1000" dirty="0"/>
          </a:p>
        </p:txBody>
      </p:sp>
      <p:sp>
        <p:nvSpPr>
          <p:cNvPr id="10" name="Text 8"/>
          <p:cNvSpPr/>
          <p:nvPr/>
        </p:nvSpPr>
        <p:spPr>
          <a:xfrm>
            <a:off x="457200" y="960120"/>
            <a:ext cx="11277295" cy="640080"/>
          </a:xfrm>
          <a:prstGeom prst="rect">
            <a:avLst/>
          </a:prstGeom>
          <a:noFill/>
          <a:ln/>
        </p:spPr>
        <p:txBody>
          <a:bodyPr wrap="square" lIns="0" tIns="0" rIns="0" bIns="0" rtlCol="0" anchor="ctr"/>
          <a:lstStyle/>
          <a:p>
            <a:pPr indent="0" marL="0">
              <a:buNone/>
            </a:pPr>
            <a:r>
              <a:rPr lang="en-US" sz="3000" b="1" dirty="0">
                <a:solidFill>
                  <a:srgbClr val="1A1A1A"/>
                </a:solidFill>
                <a:latin typeface="Cambria" pitchFamily="34" charset="0"/>
                <a:ea typeface="Cambria" pitchFamily="34" charset="-122"/>
                <a:cs typeface="Cambria" pitchFamily="34" charset="-120"/>
              </a:rPr>
              <a:t>Fund the network upgrade now, or reshape Wave 2.</a:t>
            </a:r>
            <a:endParaRPr lang="en-US" sz="3000" dirty="0"/>
          </a:p>
        </p:txBody>
      </p:sp>
      <p:sp>
        <p:nvSpPr>
          <p:cNvPr id="11" name="Text 9"/>
          <p:cNvSpPr/>
          <p:nvPr/>
        </p:nvSpPr>
        <p:spPr>
          <a:xfrm>
            <a:off x="457200" y="1627632"/>
            <a:ext cx="11277295" cy="320040"/>
          </a:xfrm>
          <a:prstGeom prst="rect">
            <a:avLst/>
          </a:prstGeom>
          <a:noFill/>
          <a:ln/>
        </p:spPr>
        <p:txBody>
          <a:bodyPr wrap="square" lIns="0" tIns="0" rIns="0" bIns="0" rtlCol="0" anchor="ctr"/>
          <a:lstStyle/>
          <a:p>
            <a:pPr indent="0" marL="0">
              <a:buNone/>
            </a:pPr>
            <a:r>
              <a:rPr lang="en-US" sz="1300" i="1" dirty="0">
                <a:solidFill>
                  <a:srgbClr val="6B7280"/>
                </a:solidFill>
                <a:latin typeface="Calibri" pitchFamily="34" charset="0"/>
                <a:ea typeface="Calibri" pitchFamily="34" charset="-122"/>
                <a:cs typeface="Calibri" pitchFamily="34" charset="-120"/>
              </a:rPr>
              <a:t>Field survey identified 80 stores where current bandwidth cannot support new POS + mobility devices.</a:t>
            </a:r>
            <a:endParaRPr lang="en-US" sz="1300" dirty="0"/>
          </a:p>
        </p:txBody>
      </p:sp>
      <p:sp>
        <p:nvSpPr>
          <p:cNvPr id="12" name="Shape 10"/>
          <p:cNvSpPr/>
          <p:nvPr/>
        </p:nvSpPr>
        <p:spPr>
          <a:xfrm>
            <a:off x="457200" y="2286000"/>
            <a:ext cx="5577840" cy="3566160"/>
          </a:xfrm>
          <a:prstGeom prst="rect">
            <a:avLst/>
          </a:prstGeom>
          <a:solidFill>
            <a:srgbClr val="FDFCF7"/>
          </a:solidFill>
          <a:ln w="25400">
            <a:solidFill>
              <a:srgbClr val="16A34A"/>
            </a:solidFill>
            <a:prstDash val="solid"/>
          </a:ln>
        </p:spPr>
      </p:sp>
      <p:sp>
        <p:nvSpPr>
          <p:cNvPr id="13" name="Shape 11"/>
          <p:cNvSpPr/>
          <p:nvPr/>
        </p:nvSpPr>
        <p:spPr>
          <a:xfrm>
            <a:off x="457200" y="2286000"/>
            <a:ext cx="5577840" cy="457200"/>
          </a:xfrm>
          <a:prstGeom prst="rect">
            <a:avLst/>
          </a:prstGeom>
          <a:solidFill>
            <a:srgbClr val="16A34A"/>
          </a:solidFill>
          <a:ln w="12700">
            <a:solidFill>
              <a:srgbClr val="16A34A"/>
            </a:solidFill>
            <a:prstDash val="solid"/>
          </a:ln>
        </p:spPr>
      </p:sp>
      <p:sp>
        <p:nvSpPr>
          <p:cNvPr id="14" name="Text 12"/>
          <p:cNvSpPr/>
          <p:nvPr/>
        </p:nvSpPr>
        <p:spPr>
          <a:xfrm>
            <a:off x="594360" y="2386584"/>
            <a:ext cx="5394960" cy="274320"/>
          </a:xfrm>
          <a:prstGeom prst="rect">
            <a:avLst/>
          </a:prstGeom>
          <a:noFill/>
          <a:ln/>
        </p:spPr>
        <p:txBody>
          <a:bodyPr wrap="square" lIns="0" tIns="0" rIns="0" bIns="0" rtlCol="0" anchor="ctr"/>
          <a:lstStyle/>
          <a:p>
            <a:pPr indent="0" marL="0">
              <a:buNone/>
            </a:pPr>
            <a:r>
              <a:rPr lang="en-US" sz="1000" b="1" spc="200" kern="0" dirty="0">
                <a:solidFill>
                  <a:srgbClr val="FDFCF7"/>
                </a:solidFill>
                <a:latin typeface="Calibri" pitchFamily="34" charset="0"/>
                <a:ea typeface="Calibri" pitchFamily="34" charset="-122"/>
                <a:cs typeface="Calibri" pitchFamily="34" charset="-120"/>
              </a:rPr>
              <a:t>OPTION A  ·  EXPAND SCOPE NOW  ·  RECOMMENDED</a:t>
            </a:r>
            <a:endParaRPr lang="en-US" sz="1000" dirty="0"/>
          </a:p>
        </p:txBody>
      </p:sp>
      <p:sp>
        <p:nvSpPr>
          <p:cNvPr id="15" name="Text 13"/>
          <p:cNvSpPr/>
          <p:nvPr/>
        </p:nvSpPr>
        <p:spPr>
          <a:xfrm>
            <a:off x="777240" y="2971800"/>
            <a:ext cx="5120640" cy="1463040"/>
          </a:xfrm>
          <a:prstGeom prst="rect">
            <a:avLst/>
          </a:prstGeom>
          <a:noFill/>
          <a:ln/>
        </p:spPr>
        <p:txBody>
          <a:bodyPr wrap="square" lIns="0" tIns="0" rIns="0" bIns="0" rtlCol="0" anchor="ctr"/>
          <a:lstStyle/>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+$4.2M capex, 6-week schedule shift</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Preserves Wave 1 rollout sequence</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Rural stores land alongside peers, no brand-equity issue</a:t>
            </a:r>
            <a:endParaRPr lang="en-US" sz="1200" dirty="0"/>
          </a:p>
          <a:p>
            <a:pPr marL="342900" indent="-342900">
              <a:spcAft>
                <a:spcPts val="600"/>
              </a:spcAft>
              <a:buSzPct val="100000"/>
              <a:buChar char="▪"/>
            </a:pPr>
            <a:r>
              <a:rPr lang="en-US" sz="1200" dirty="0">
                <a:solidFill>
                  <a:srgbClr val="1A1A1A"/>
                </a:solidFill>
                <a:latin typeface="Calibri" pitchFamily="34" charset="0"/>
                <a:ea typeface="Calibri" pitchFamily="34" charset="-122"/>
                <a:cs typeface="Calibri" pitchFamily="34" charset="-120"/>
              </a:rPr>
              <a:t>Vendor pricing locked at Q3 rate</a:t>
            </a:r>
            <a:endParaRPr lang="en-US" sz="1200" dirty="0"/>
          </a:p>
        </p:txBody>
      </p:sp>
      <p:sp>
        <p:nvSpPr>
          <p:cNvPr id="16" name="Shape 14"/>
          <p:cNvSpPr/>
          <p:nvPr/>
        </p:nvSpPr>
        <p:spPr>
          <a:xfrm>
            <a:off x="777240" y="4389120"/>
            <a:ext cx="4937760" cy="0"/>
          </a:xfrm>
          <a:prstGeom prst="line">
            <a:avLst/>
          </a:prstGeom>
          <a:noFill/>
          <a:ln w="12700">
            <a:solidFill>
              <a:srgbClr val="E5E7EB"/>
            </a:solidFill>
            <a:prstDash val="solid"/>
          </a:ln>
        </p:spPr>
      </p:sp>
      <p:sp>
        <p:nvSpPr>
          <p:cNvPr id="17" name="Text 15"/>
          <p:cNvSpPr/>
          <p:nvPr/>
        </p:nvSpPr>
        <p:spPr>
          <a:xfrm>
            <a:off x="777240" y="4526280"/>
            <a:ext cx="4937760" cy="274320"/>
          </a:xfrm>
          <a:prstGeom prst="rect">
            <a:avLst/>
          </a:prstGeom>
          <a:noFill/>
          <a:ln/>
        </p:spPr>
        <p:txBody>
          <a:bodyPr wrap="square" lIns="0" tIns="0" rIns="0" bIns="0" rtlCol="0" anchor="ctr"/>
          <a:lstStyle/>
          <a:p>
            <a:pPr indent="0" marL="0">
              <a:buNone/>
            </a:pPr>
            <a:r>
              <a:rPr lang="en-US" sz="1000" b="1" spc="200" kern="0" dirty="0">
                <a:solidFill>
                  <a:srgbClr val="DC2626"/>
                </a:solidFill>
                <a:latin typeface="Calibri" pitchFamily="34" charset="0"/>
                <a:ea typeface="Calibri" pitchFamily="34" charset="-122"/>
                <a:cs typeface="Calibri" pitchFamily="34" charset="-120"/>
              </a:rPr>
              <a:t>OPTION B  ·  DEFER TO WAVE 2</a:t>
            </a:r>
            <a:endParaRPr lang="en-US" sz="1000" dirty="0"/>
          </a:p>
        </p:txBody>
      </p:sp>
      <p:sp>
        <p:nvSpPr>
          <p:cNvPr id="18" name="Text 16"/>
          <p:cNvSpPr/>
          <p:nvPr/>
        </p:nvSpPr>
        <p:spPr>
          <a:xfrm>
            <a:off x="777240" y="4846320"/>
            <a:ext cx="4937760" cy="1280160"/>
          </a:xfrm>
          <a:prstGeom prst="rect">
            <a:avLst/>
          </a:prstGeom>
          <a:noFill/>
          <a:ln/>
        </p:spPr>
        <p:txBody>
          <a:bodyPr wrap="square" lIns="0" tIns="0" rIns="0" bIns="0" rtlCol="0" anchor="ctr"/>
          <a:lstStyle/>
          <a:p>
            <a:pPr marL="342900" indent="-342900">
              <a:spcAft>
                <a:spcPts val="500"/>
              </a:spcAft>
              <a:buSzPct val="100000"/>
              <a:buChar char="▪"/>
            </a:pPr>
            <a:r>
              <a:rPr lang="en-US" sz="1150" dirty="0">
                <a:solidFill>
                  <a:srgbClr val="1A1A1A"/>
                </a:solidFill>
                <a:latin typeface="Calibri" pitchFamily="34" charset="0"/>
                <a:ea typeface="Calibri" pitchFamily="34" charset="-122"/>
                <a:cs typeface="Calibri" pitchFamily="34" charset="-120"/>
              </a:rPr>
              <a:t>No incremental cost this year</a:t>
            </a:r>
            <a:endParaRPr lang="en-US" sz="1150" dirty="0"/>
          </a:p>
          <a:p>
            <a:pPr marL="342900" indent="-342900">
              <a:spcAft>
                <a:spcPts val="500"/>
              </a:spcAft>
              <a:buSzPct val="100000"/>
              <a:buChar char="▪"/>
            </a:pPr>
            <a:r>
              <a:rPr lang="en-US" sz="1150" dirty="0">
                <a:solidFill>
                  <a:srgbClr val="1A1A1A"/>
                </a:solidFill>
                <a:latin typeface="Calibri" pitchFamily="34" charset="0"/>
                <a:ea typeface="Calibri" pitchFamily="34" charset="-122"/>
                <a:cs typeface="Calibri" pitchFamily="34" charset="-120"/>
              </a:rPr>
              <a:t>80 stores held back, brand equity risk</a:t>
            </a:r>
            <a:endParaRPr lang="en-US" sz="1150" dirty="0"/>
          </a:p>
          <a:p>
            <a:pPr marL="342900" indent="-342900">
              <a:spcAft>
                <a:spcPts val="500"/>
              </a:spcAft>
              <a:buSzPct val="100000"/>
              <a:buChar char="▪"/>
            </a:pPr>
            <a:r>
              <a:rPr lang="en-US" sz="1150" dirty="0">
                <a:solidFill>
                  <a:srgbClr val="1A1A1A"/>
                </a:solidFill>
                <a:latin typeface="Calibri" pitchFamily="34" charset="0"/>
                <a:ea typeface="Calibri" pitchFamily="34" charset="-122"/>
                <a:cs typeface="Calibri" pitchFamily="34" charset="-120"/>
              </a:rPr>
              <a:t>Rework est. $1.1M when re-integrated</a:t>
            </a:r>
            <a:endParaRPr lang="en-US" sz="1150" dirty="0"/>
          </a:p>
          <a:p>
            <a:pPr marL="342900" indent="-342900">
              <a:spcAft>
                <a:spcPts val="500"/>
              </a:spcAft>
              <a:buSzPct val="100000"/>
              <a:buChar char="▪"/>
            </a:pPr>
            <a:r>
              <a:rPr lang="en-US" sz="1150" dirty="0">
                <a:solidFill>
                  <a:srgbClr val="1A1A1A"/>
                </a:solidFill>
                <a:latin typeface="Calibri" pitchFamily="34" charset="0"/>
                <a:ea typeface="Calibri" pitchFamily="34" charset="-122"/>
                <a:cs typeface="Calibri" pitchFamily="34" charset="-120"/>
              </a:rPr>
              <a:t>Vendor pricing exposure carried to 2027</a:t>
            </a:r>
            <a:endParaRPr lang="en-US" sz="1150" dirty="0"/>
          </a:p>
        </p:txBody>
      </p:sp>
      <p:sp>
        <p:nvSpPr>
          <p:cNvPr id="19" name="Shape 17"/>
          <p:cNvSpPr/>
          <p:nvPr/>
        </p:nvSpPr>
        <p:spPr>
          <a:xfrm>
            <a:off x="6263640" y="2286000"/>
            <a:ext cx="5486400" cy="3566160"/>
          </a:xfrm>
          <a:prstGeom prst="rect">
            <a:avLst/>
          </a:prstGeom>
          <a:solidFill>
            <a:srgbClr val="F0EFE5"/>
          </a:solidFill>
          <a:ln w="12700">
            <a:solidFill>
              <a:srgbClr val="F0EFE5"/>
            </a:solidFill>
            <a:prstDash val="solid"/>
          </a:ln>
        </p:spPr>
      </p:sp>
      <p:sp>
        <p:nvSpPr>
          <p:cNvPr id="20" name="Shape 18"/>
          <p:cNvSpPr/>
          <p:nvPr/>
        </p:nvSpPr>
        <p:spPr>
          <a:xfrm>
            <a:off x="6263640" y="2286000"/>
            <a:ext cx="91440" cy="3566160"/>
          </a:xfrm>
          <a:prstGeom prst="rect">
            <a:avLst/>
          </a:prstGeom>
          <a:solidFill>
            <a:srgbClr val="B8894A"/>
          </a:solidFill>
          <a:ln w="12700">
            <a:solidFill>
              <a:srgbClr val="B8894A"/>
            </a:solidFill>
            <a:prstDash val="solid"/>
          </a:ln>
        </p:spPr>
      </p:sp>
      <p:sp>
        <p:nvSpPr>
          <p:cNvPr id="21" name="Text 19"/>
          <p:cNvSpPr/>
          <p:nvPr/>
        </p:nvSpPr>
        <p:spPr>
          <a:xfrm>
            <a:off x="6537960" y="2514600"/>
            <a:ext cx="5029200" cy="274320"/>
          </a:xfrm>
          <a:prstGeom prst="rect">
            <a:avLst/>
          </a:prstGeom>
          <a:noFill/>
          <a:ln/>
        </p:spPr>
        <p:txBody>
          <a:bodyPr wrap="square" lIns="0" tIns="0" rIns="0" bIns="0" rtlCol="0" anchor="ctr"/>
          <a:lstStyle/>
          <a:p>
            <a:pPr indent="0" marL="0">
              <a:buNone/>
            </a:pPr>
            <a:r>
              <a:rPr lang="en-US" sz="1000" b="1" spc="200" kern="0" dirty="0">
                <a:solidFill>
                  <a:srgbClr val="B8894A"/>
                </a:solidFill>
                <a:latin typeface="Calibri" pitchFamily="34" charset="0"/>
                <a:ea typeface="Calibri" pitchFamily="34" charset="-122"/>
                <a:cs typeface="Calibri" pitchFamily="34" charset="-120"/>
              </a:rPr>
              <a:t>TMO RECOMMENDATION</a:t>
            </a:r>
            <a:endParaRPr lang="en-US" sz="1000" dirty="0"/>
          </a:p>
        </p:txBody>
      </p:sp>
      <p:sp>
        <p:nvSpPr>
          <p:cNvPr id="22" name="Text 20"/>
          <p:cNvSpPr/>
          <p:nvPr/>
        </p:nvSpPr>
        <p:spPr>
          <a:xfrm>
            <a:off x="6537960" y="2788920"/>
            <a:ext cx="5029200" cy="365760"/>
          </a:xfrm>
          <a:prstGeom prst="rect">
            <a:avLst/>
          </a:prstGeom>
          <a:noFill/>
          <a:ln/>
        </p:spPr>
        <p:txBody>
          <a:bodyPr wrap="square" lIns="0" tIns="0" rIns="0" bIns="0" rtlCol="0" anchor="ctr"/>
          <a:lstStyle/>
          <a:p>
            <a:pPr indent="0" marL="0">
              <a:buNone/>
            </a:pPr>
            <a:r>
              <a:rPr lang="en-US" sz="2000" b="1" dirty="0">
                <a:solidFill>
                  <a:srgbClr val="1E2761"/>
                </a:solidFill>
                <a:latin typeface="Cambria" pitchFamily="34" charset="0"/>
                <a:ea typeface="Cambria" pitchFamily="34" charset="-122"/>
                <a:cs typeface="Cambria" pitchFamily="34" charset="-120"/>
              </a:rPr>
              <a:t>Approve Option A.</a:t>
            </a:r>
            <a:endParaRPr lang="en-US" sz="2000" dirty="0"/>
          </a:p>
        </p:txBody>
      </p:sp>
      <p:sp>
        <p:nvSpPr>
          <p:cNvPr id="23" name="Text 21"/>
          <p:cNvSpPr/>
          <p:nvPr/>
        </p:nvSpPr>
        <p:spPr>
          <a:xfrm>
            <a:off x="6537960" y="3246120"/>
            <a:ext cx="5029200" cy="1371600"/>
          </a:xfrm>
          <a:prstGeom prst="rect">
            <a:avLst/>
          </a:prstGeom>
          <a:noFill/>
          <a:ln/>
        </p:spPr>
        <p:txBody>
          <a:bodyPr wrap="square" lIns="0" tIns="0" rIns="0" bIns="0" rtlCol="0" anchor="ctr"/>
          <a:lstStyle/>
          <a:p>
            <a:pPr indent="0" marL="0">
              <a:spcAft>
                <a:spcPts val="600"/>
              </a:spcAft>
              <a:buNone/>
            </a:pPr>
            <a:r>
              <a:rPr lang="en-US" sz="1200" dirty="0">
                <a:solidFill>
                  <a:srgbClr val="1A1A1A"/>
                </a:solidFill>
                <a:latin typeface="Calibri" pitchFamily="34" charset="0"/>
                <a:ea typeface="Calibri" pitchFamily="34" charset="-122"/>
                <a:cs typeface="Calibri" pitchFamily="34" charset="-120"/>
              </a:rPr>
              <a:t>The $4.2M is genuine incremental spend, but $1.1M of it comes back as avoided rework. Net exposure sits at $3.1M against a program benefit envelope of $172M NPV, well inside decision authority thresholds.</a:t>
            </a:r>
            <a:endParaRPr lang="en-US" sz="1200" dirty="0"/>
          </a:p>
        </p:txBody>
      </p:sp>
      <p:sp>
        <p:nvSpPr>
          <p:cNvPr id="24" name="Text 22"/>
          <p:cNvSpPr/>
          <p:nvPr/>
        </p:nvSpPr>
        <p:spPr>
          <a:xfrm>
            <a:off x="6537960" y="4617720"/>
            <a:ext cx="5029200" cy="274320"/>
          </a:xfrm>
          <a:prstGeom prst="rect">
            <a:avLst/>
          </a:prstGeom>
          <a:noFill/>
          <a:ln/>
        </p:spPr>
        <p:txBody>
          <a:bodyPr wrap="square" lIns="0" tIns="0" rIns="0" bIns="0" rtlCol="0" anchor="ctr"/>
          <a:lstStyle/>
          <a:p>
            <a:pPr indent="0" marL="0">
              <a:buNone/>
            </a:pPr>
            <a:r>
              <a:rPr lang="en-US" sz="1000" b="1" spc="200" kern="0" dirty="0">
                <a:solidFill>
                  <a:srgbClr val="B8894A"/>
                </a:solidFill>
                <a:latin typeface="Calibri" pitchFamily="34" charset="0"/>
                <a:ea typeface="Calibri" pitchFamily="34" charset="-122"/>
                <a:cs typeface="Calibri" pitchFamily="34" charset="-120"/>
              </a:rPr>
              <a:t>IF EC APPROVES TODAY</a:t>
            </a:r>
            <a:endParaRPr lang="en-US" sz="1000" dirty="0"/>
          </a:p>
        </p:txBody>
      </p:sp>
      <p:sp>
        <p:nvSpPr>
          <p:cNvPr id="25" name="Text 23"/>
          <p:cNvSpPr/>
          <p:nvPr/>
        </p:nvSpPr>
        <p:spPr>
          <a:xfrm>
            <a:off x="6720840" y="4892040"/>
            <a:ext cx="4937760" cy="914400"/>
          </a:xfrm>
          <a:prstGeom prst="rect">
            <a:avLst/>
          </a:prstGeom>
          <a:noFill/>
          <a:ln/>
        </p:spPr>
        <p:txBody>
          <a:bodyPr wrap="square" lIns="0" tIns="0" rIns="0" bIns="0" rtlCol="0" anchor="ctr"/>
          <a:lstStyle/>
          <a:p>
            <a:pPr marL="342900" indent="-342900">
              <a:spcAft>
                <a:spcPts val="400"/>
              </a:spcAft>
              <a:buSzPct val="100000"/>
              <a:buChar char="▪"/>
            </a:pPr>
            <a:r>
              <a:rPr lang="en-US" sz="1150" dirty="0">
                <a:solidFill>
                  <a:srgbClr val="1A1A1A"/>
                </a:solidFill>
                <a:latin typeface="Calibri" pitchFamily="34" charset="0"/>
                <a:ea typeface="Calibri" pitchFamily="34" charset="-122"/>
                <a:cs typeface="Calibri" pitchFamily="34" charset="-120"/>
              </a:rPr>
              <a:t>Vendor SOW signed by 5 Nov</a:t>
            </a:r>
            <a:endParaRPr lang="en-US" sz="1150" dirty="0"/>
          </a:p>
          <a:p>
            <a:pPr marL="342900" indent="-342900">
              <a:spcAft>
                <a:spcPts val="400"/>
              </a:spcAft>
              <a:buSzPct val="100000"/>
              <a:buChar char="▪"/>
            </a:pPr>
            <a:r>
              <a:rPr lang="en-US" sz="1150" dirty="0">
                <a:solidFill>
                  <a:srgbClr val="1A1A1A"/>
                </a:solidFill>
                <a:latin typeface="Calibri" pitchFamily="34" charset="0"/>
                <a:ea typeface="Calibri" pitchFamily="34" charset="-122"/>
                <a:cs typeface="Calibri" pitchFamily="34" charset="-120"/>
              </a:rPr>
              <a:t>Wave 1 sequence updated in plan</a:t>
            </a:r>
            <a:endParaRPr lang="en-US" sz="1150" dirty="0"/>
          </a:p>
          <a:p>
            <a:pPr marL="342900" indent="-342900">
              <a:spcAft>
                <a:spcPts val="400"/>
              </a:spcAft>
              <a:buSzPct val="100000"/>
              <a:buChar char="▪"/>
            </a:pPr>
            <a:r>
              <a:rPr lang="en-US" sz="1150" dirty="0">
                <a:solidFill>
                  <a:srgbClr val="1A1A1A"/>
                </a:solidFill>
                <a:latin typeface="Calibri" pitchFamily="34" charset="0"/>
                <a:ea typeface="Calibri" pitchFamily="34" charset="-122"/>
                <a:cs typeface="Calibri" pitchFamily="34" charset="-120"/>
              </a:rPr>
              <a:t>Rural stores enter Wave 1B, land Feb 2027</a:t>
            </a:r>
            <a:endParaRPr lang="en-US" sz="11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CF7"/>
        </a:solidFill>
      </p:bgPr>
    </p:bg>
    <p:spTree>
      <p:nvGrpSpPr>
        <p:cNvPr id="1" name=""/>
        <p:cNvGrpSpPr/>
        <p:nvPr/>
      </p:nvGrpSpPr>
      <p:grpSpPr>
        <a:xfrm>
          <a:off x="0" y="0"/>
          <a:ext cx="0" cy="0"/>
          <a:chOff x="0" y="0"/>
          <a:chExt cx="0" cy="0"/>
        </a:xfrm>
      </p:grpSpPr>
      <p:sp>
        <p:nvSpPr>
          <p:cNvPr id="2" name="Shape 0"/>
          <p:cNvSpPr/>
          <p:nvPr/>
        </p:nvSpPr>
        <p:spPr>
          <a:xfrm>
            <a:off x="457200" y="320040"/>
            <a:ext cx="320040" cy="54864"/>
          </a:xfrm>
          <a:prstGeom prst="rect">
            <a:avLst/>
          </a:prstGeom>
          <a:solidFill>
            <a:srgbClr val="B8894A"/>
          </a:solidFill>
          <a:ln w="12700">
            <a:solidFill>
              <a:srgbClr val="B8894A"/>
            </a:solidFill>
            <a:prstDash val="solid"/>
          </a:ln>
        </p:spPr>
      </p:sp>
      <p:sp>
        <p:nvSpPr>
          <p:cNvPr id="3" name="Text 1"/>
          <p:cNvSpPr/>
          <p:nvPr/>
        </p:nvSpPr>
        <p:spPr>
          <a:xfrm>
            <a:off x="868680" y="256032"/>
            <a:ext cx="5486400" cy="228600"/>
          </a:xfrm>
          <a:prstGeom prst="rect">
            <a:avLst/>
          </a:prstGeom>
          <a:noFill/>
          <a:ln/>
        </p:spPr>
        <p:txBody>
          <a:bodyPr wrap="square" lIns="0" tIns="0" rIns="0" bIns="0" rtlCol="0" anchor="ctr"/>
          <a:lstStyle/>
          <a:p>
            <a:pPr indent="0" marL="0">
              <a:buNone/>
            </a:pPr>
            <a:r>
              <a:rPr lang="en-US" sz="900" b="1" spc="300" kern="0" dirty="0">
                <a:solidFill>
                  <a:srgbClr val="1E2761"/>
                </a:solidFill>
                <a:latin typeface="Calibri" pitchFamily="34" charset="0"/>
                <a:ea typeface="Calibri" pitchFamily="34" charset="-122"/>
                <a:cs typeface="Calibri" pitchFamily="34" charset="-120"/>
              </a:rPr>
              <a:t>PROJECT NORTH STAR</a:t>
            </a:r>
            <a:endParaRPr lang="en-US" sz="900" dirty="0"/>
          </a:p>
        </p:txBody>
      </p:sp>
      <p:sp>
        <p:nvSpPr>
          <p:cNvPr id="4" name="Text 2"/>
          <p:cNvSpPr/>
          <p:nvPr/>
        </p:nvSpPr>
        <p:spPr>
          <a:xfrm>
            <a:off x="7162495" y="256032"/>
            <a:ext cx="4480560" cy="228600"/>
          </a:xfrm>
          <a:prstGeom prst="rect">
            <a:avLst/>
          </a:prstGeom>
          <a:noFill/>
          <a:ln/>
        </p:spPr>
        <p:txBody>
          <a:bodyPr wrap="square" lIns="0" tIns="0" rIns="0" bIns="0" rtlCol="0" anchor="ctr"/>
          <a:lstStyle/>
          <a:p>
            <a:pPr algn="r" indent="0" marL="0">
              <a:buNone/>
            </a:pPr>
            <a:r>
              <a:rPr lang="en-US" sz="900" spc="200" kern="0" dirty="0">
                <a:solidFill>
                  <a:srgbClr val="6B7280"/>
                </a:solidFill>
                <a:latin typeface="Calibri" pitchFamily="34" charset="0"/>
                <a:ea typeface="Calibri" pitchFamily="34" charset="-122"/>
                <a:cs typeface="Calibri" pitchFamily="34" charset="-120"/>
              </a:rPr>
              <a:t>Q3 2026 STEERING COMMITTEE  ·  CONFIDENTIAL</a:t>
            </a:r>
            <a:endParaRPr lang="en-US" sz="900" dirty="0"/>
          </a:p>
        </p:txBody>
      </p:sp>
      <p:sp>
        <p:nvSpPr>
          <p:cNvPr id="5" name="Shape 3"/>
          <p:cNvSpPr/>
          <p:nvPr/>
        </p:nvSpPr>
        <p:spPr>
          <a:xfrm>
            <a:off x="457200" y="502920"/>
            <a:ext cx="11277295" cy="0"/>
          </a:xfrm>
          <a:prstGeom prst="line">
            <a:avLst/>
          </a:prstGeom>
          <a:noFill/>
          <a:ln w="9525">
            <a:solidFill>
              <a:srgbClr val="E5E7EB"/>
            </a:solidFill>
            <a:prstDash val="solid"/>
          </a:ln>
        </p:spPr>
      </p:sp>
      <p:sp>
        <p:nvSpPr>
          <p:cNvPr id="6" name="Shape 4"/>
          <p:cNvSpPr/>
          <p:nvPr/>
        </p:nvSpPr>
        <p:spPr>
          <a:xfrm>
            <a:off x="457200" y="6400800"/>
            <a:ext cx="11277295" cy="0"/>
          </a:xfrm>
          <a:prstGeom prst="line">
            <a:avLst/>
          </a:prstGeom>
          <a:noFill/>
          <a:ln w="9525">
            <a:solidFill>
              <a:srgbClr val="E5E7EB"/>
            </a:solidFill>
            <a:prstDash val="solid"/>
          </a:ln>
        </p:spPr>
      </p:sp>
      <p:sp>
        <p:nvSpPr>
          <p:cNvPr id="7" name="Text 5"/>
          <p:cNvSpPr/>
          <p:nvPr/>
        </p:nvSpPr>
        <p:spPr>
          <a:xfrm>
            <a:off x="457200" y="6473952"/>
            <a:ext cx="5486400" cy="201168"/>
          </a:xfrm>
          <a:prstGeom prst="rect">
            <a:avLst/>
          </a:prstGeom>
          <a:noFill/>
          <a:ln/>
        </p:spPr>
        <p:txBody>
          <a:bodyPr wrap="square" lIns="0" tIns="0" rIns="0" bIns="0" rtlCol="0" anchor="ctr"/>
          <a:lstStyle/>
          <a:p>
            <a:pPr indent="0" marL="0">
              <a:buNone/>
            </a:pPr>
            <a:r>
              <a:rPr lang="en-US" sz="850" spc="100" kern="0" dirty="0">
                <a:solidFill>
                  <a:srgbClr val="6B7280"/>
                </a:solidFill>
                <a:latin typeface="Calibri" pitchFamily="34" charset="0"/>
                <a:ea typeface="Calibri" pitchFamily="34" charset="-122"/>
                <a:cs typeface="Calibri" pitchFamily="34" charset="-120"/>
              </a:rPr>
              <a:t>Maple Retail  ·  Transformation Management Office</a:t>
            </a:r>
            <a:endParaRPr lang="en-US" sz="850" dirty="0"/>
          </a:p>
        </p:txBody>
      </p:sp>
      <p:sp>
        <p:nvSpPr>
          <p:cNvPr id="8" name="Text 6"/>
          <p:cNvSpPr/>
          <p:nvPr/>
        </p:nvSpPr>
        <p:spPr>
          <a:xfrm>
            <a:off x="9448495" y="6473952"/>
            <a:ext cx="2286000" cy="201168"/>
          </a:xfrm>
          <a:prstGeom prst="rect">
            <a:avLst/>
          </a:prstGeom>
          <a:noFill/>
          <a:ln/>
        </p:spPr>
        <p:txBody>
          <a:bodyPr wrap="square" lIns="0" tIns="0" rIns="0" bIns="0" rtlCol="0" anchor="ctr"/>
          <a:lstStyle/>
          <a:p>
            <a:pPr algn="r" indent="0" marL="0">
              <a:buNone/>
            </a:pPr>
            <a:r>
              <a:rPr lang="en-US" sz="850" dirty="0">
                <a:solidFill>
                  <a:srgbClr val="6B7280"/>
                </a:solidFill>
                <a:latin typeface="Calibri" pitchFamily="34" charset="0"/>
                <a:ea typeface="Calibri" pitchFamily="34" charset="-122"/>
                <a:cs typeface="Calibri" pitchFamily="34" charset="-120"/>
              </a:rPr>
              <a:t>Page 6 of 10</a:t>
            </a:r>
            <a:endParaRPr lang="en-US" sz="850" dirty="0"/>
          </a:p>
        </p:txBody>
      </p:sp>
      <p:sp>
        <p:nvSpPr>
          <p:cNvPr id="9" name="Text 7"/>
          <p:cNvSpPr/>
          <p:nvPr/>
        </p:nvSpPr>
        <p:spPr>
          <a:xfrm>
            <a:off x="457200" y="685800"/>
            <a:ext cx="9144000" cy="274320"/>
          </a:xfrm>
          <a:prstGeom prst="rect">
            <a:avLst/>
          </a:prstGeom>
          <a:noFill/>
          <a:ln/>
        </p:spPr>
        <p:txBody>
          <a:bodyPr wrap="square" lIns="0" tIns="0" rIns="0" bIns="0" rtlCol="0" anchor="ctr"/>
          <a:lstStyle/>
          <a:p>
            <a:pPr indent="0" marL="0">
              <a:buNone/>
            </a:pPr>
            <a:r>
              <a:rPr lang="en-US" sz="1000" b="1" spc="300" kern="0" dirty="0">
                <a:solidFill>
                  <a:srgbClr val="B8894A"/>
                </a:solidFill>
                <a:latin typeface="Calibri" pitchFamily="34" charset="0"/>
                <a:ea typeface="Calibri" pitchFamily="34" charset="-122"/>
                <a:cs typeface="Calibri" pitchFamily="34" charset="-120"/>
              </a:rPr>
              <a:t>DECISION D-15  ·  LOYALTY SUNSET DATE</a:t>
            </a:r>
            <a:endParaRPr lang="en-US" sz="1000" dirty="0"/>
          </a:p>
        </p:txBody>
      </p:sp>
      <p:sp>
        <p:nvSpPr>
          <p:cNvPr id="10" name="Text 8"/>
          <p:cNvSpPr/>
          <p:nvPr/>
        </p:nvSpPr>
        <p:spPr>
          <a:xfrm>
            <a:off x="457200" y="960120"/>
            <a:ext cx="11277295" cy="640080"/>
          </a:xfrm>
          <a:prstGeom prst="rect">
            <a:avLst/>
          </a:prstGeom>
          <a:noFill/>
          <a:ln/>
        </p:spPr>
        <p:txBody>
          <a:bodyPr wrap="square" lIns="0" tIns="0" rIns="0" bIns="0" rtlCol="0" anchor="ctr"/>
          <a:lstStyle/>
          <a:p>
            <a:pPr indent="0" marL="0">
              <a:buNone/>
            </a:pPr>
            <a:r>
              <a:rPr lang="en-US" sz="3000" b="1" dirty="0">
                <a:solidFill>
                  <a:srgbClr val="1A1A1A"/>
                </a:solidFill>
                <a:latin typeface="Cambria" pitchFamily="34" charset="0"/>
                <a:ea typeface="Cambria" pitchFamily="34" charset="-122"/>
                <a:cs typeface="Cambria" pitchFamily="34" charset="-120"/>
              </a:rPr>
              <a:t>Open for 8 weeks. Two workstreams are waiting.</a:t>
            </a:r>
            <a:endParaRPr lang="en-US" sz="3000" dirty="0"/>
          </a:p>
        </p:txBody>
      </p:sp>
      <p:sp>
        <p:nvSpPr>
          <p:cNvPr id="11" name="Text 9"/>
          <p:cNvSpPr/>
          <p:nvPr/>
        </p:nvSpPr>
        <p:spPr>
          <a:xfrm>
            <a:off x="457200" y="1627632"/>
            <a:ext cx="11277295" cy="320040"/>
          </a:xfrm>
          <a:prstGeom prst="rect">
            <a:avLst/>
          </a:prstGeom>
          <a:noFill/>
          <a:ln/>
        </p:spPr>
        <p:txBody>
          <a:bodyPr wrap="square" lIns="0" tIns="0" rIns="0" bIns="0" rtlCol="0" anchor="ctr"/>
          <a:lstStyle/>
          <a:p>
            <a:pPr indent="0" marL="0">
              <a:buNone/>
            </a:pPr>
            <a:r>
              <a:rPr lang="en-US" sz="1300" i="1" dirty="0">
                <a:solidFill>
                  <a:srgbClr val="6B7280"/>
                </a:solidFill>
                <a:latin typeface="Calibri" pitchFamily="34" charset="0"/>
                <a:ea typeface="Calibri" pitchFamily="34" charset="-122"/>
                <a:cs typeface="Calibri" pitchFamily="34" charset="-120"/>
              </a:rPr>
              <a:t>The CDP workstream cannot design migration without a firm cutover date. Loyalty cannot finalize comms.</a:t>
            </a:r>
            <a:endParaRPr lang="en-US" sz="1300" dirty="0"/>
          </a:p>
        </p:txBody>
      </p:sp>
      <p:sp>
        <p:nvSpPr>
          <p:cNvPr id="12" name="Shape 10"/>
          <p:cNvSpPr/>
          <p:nvPr/>
        </p:nvSpPr>
        <p:spPr>
          <a:xfrm>
            <a:off x="457200" y="2331720"/>
            <a:ext cx="3611880" cy="1737360"/>
          </a:xfrm>
          <a:prstGeom prst="rect">
            <a:avLst/>
          </a:prstGeom>
          <a:solidFill>
            <a:srgbClr val="FDFCF7"/>
          </a:solidFill>
          <a:ln w="25400">
            <a:solidFill>
              <a:srgbClr val="16A34A"/>
            </a:solidFill>
            <a:prstDash val="solid"/>
          </a:ln>
        </p:spPr>
      </p:sp>
      <p:sp>
        <p:nvSpPr>
          <p:cNvPr id="13" name="Shape 11"/>
          <p:cNvSpPr/>
          <p:nvPr/>
        </p:nvSpPr>
        <p:spPr>
          <a:xfrm>
            <a:off x="457200" y="2331720"/>
            <a:ext cx="3611880" cy="365760"/>
          </a:xfrm>
          <a:prstGeom prst="rect">
            <a:avLst/>
          </a:prstGeom>
          <a:solidFill>
            <a:srgbClr val="16A34A"/>
          </a:solidFill>
          <a:ln w="12700">
            <a:solidFill>
              <a:srgbClr val="16A34A"/>
            </a:solidFill>
            <a:prstDash val="solid"/>
          </a:ln>
        </p:spPr>
      </p:sp>
      <p:sp>
        <p:nvSpPr>
          <p:cNvPr id="14" name="Text 12"/>
          <p:cNvSpPr/>
          <p:nvPr/>
        </p:nvSpPr>
        <p:spPr>
          <a:xfrm>
            <a:off x="594360" y="2404872"/>
            <a:ext cx="3383280" cy="219456"/>
          </a:xfrm>
          <a:prstGeom prst="rect">
            <a:avLst/>
          </a:prstGeom>
          <a:noFill/>
          <a:ln/>
        </p:spPr>
        <p:txBody>
          <a:bodyPr wrap="square" lIns="0" tIns="0" rIns="0" bIns="0" rtlCol="0" anchor="ctr"/>
          <a:lstStyle/>
          <a:p>
            <a:pPr indent="0" marL="0">
              <a:buNone/>
            </a:pPr>
            <a:r>
              <a:rPr lang="en-US" sz="900" b="1" spc="200" kern="0" dirty="0">
                <a:solidFill>
                  <a:srgbClr val="FDFCF7"/>
                </a:solidFill>
                <a:latin typeface="Calibri" pitchFamily="34" charset="0"/>
                <a:ea typeface="Calibri" pitchFamily="34" charset="-122"/>
                <a:cs typeface="Calibri" pitchFamily="34" charset="-120"/>
              </a:rPr>
              <a:t>RECOMMENDED</a:t>
            </a:r>
            <a:endParaRPr lang="en-US" sz="900" dirty="0"/>
          </a:p>
        </p:txBody>
      </p:sp>
      <p:sp>
        <p:nvSpPr>
          <p:cNvPr id="15" name="Text 13"/>
          <p:cNvSpPr/>
          <p:nvPr/>
        </p:nvSpPr>
        <p:spPr>
          <a:xfrm>
            <a:off x="594360" y="2788920"/>
            <a:ext cx="3383280" cy="502920"/>
          </a:xfrm>
          <a:prstGeom prst="rect">
            <a:avLst/>
          </a:prstGeom>
          <a:noFill/>
          <a:ln/>
        </p:spPr>
        <p:txBody>
          <a:bodyPr wrap="square" lIns="0" tIns="0" rIns="0" bIns="0" rtlCol="0" anchor="ctr"/>
          <a:lstStyle/>
          <a:p>
            <a:pPr indent="0" marL="0">
              <a:buNone/>
            </a:pPr>
            <a:r>
              <a:rPr lang="en-US" sz="2400" b="1" dirty="0">
                <a:solidFill>
                  <a:srgbClr val="1E2761"/>
                </a:solidFill>
                <a:latin typeface="Cambria" pitchFamily="34" charset="0"/>
                <a:ea typeface="Cambria" pitchFamily="34" charset="-122"/>
                <a:cs typeface="Cambria" pitchFamily="34" charset="-120"/>
              </a:rPr>
              <a:t>Q2 2027</a:t>
            </a:r>
            <a:endParaRPr lang="en-US" sz="2400" dirty="0"/>
          </a:p>
        </p:txBody>
      </p:sp>
      <p:sp>
        <p:nvSpPr>
          <p:cNvPr id="16" name="Text 14"/>
          <p:cNvSpPr/>
          <p:nvPr/>
        </p:nvSpPr>
        <p:spPr>
          <a:xfrm>
            <a:off x="594360" y="3337560"/>
            <a:ext cx="3383280" cy="685800"/>
          </a:xfrm>
          <a:prstGeom prst="rect">
            <a:avLst/>
          </a:prstGeom>
          <a:noFill/>
          <a:ln/>
        </p:spPr>
        <p:txBody>
          <a:bodyPr wrap="square" lIns="0" tIns="0" rIns="0" bIns="0" rtlCol="0" anchor="ctr"/>
          <a:lstStyle/>
          <a:p>
            <a:pPr indent="0" marL="0">
              <a:buNone/>
            </a:pPr>
            <a:r>
              <a:rPr lang="en-US" sz="1100" dirty="0">
                <a:solidFill>
                  <a:srgbClr val="1A1A1A"/>
                </a:solidFill>
                <a:latin typeface="Calibri" pitchFamily="34" charset="0"/>
                <a:ea typeface="Calibri" pitchFamily="34" charset="-122"/>
                <a:cs typeface="Calibri" pitchFamily="34" charset="-120"/>
              </a:rPr>
              <a:t>Aggressive but achievable. Aligns with Store Tech Wave 1 close.</a:t>
            </a:r>
            <a:endParaRPr lang="en-US" sz="1100" dirty="0"/>
          </a:p>
        </p:txBody>
      </p:sp>
      <p:sp>
        <p:nvSpPr>
          <p:cNvPr id="17" name="Shape 15"/>
          <p:cNvSpPr/>
          <p:nvPr/>
        </p:nvSpPr>
        <p:spPr>
          <a:xfrm>
            <a:off x="4251960" y="2331720"/>
            <a:ext cx="3611880" cy="1737360"/>
          </a:xfrm>
          <a:prstGeom prst="rect">
            <a:avLst/>
          </a:prstGeom>
          <a:solidFill>
            <a:srgbClr val="FDFCF7"/>
          </a:solidFill>
          <a:ln w="25400">
            <a:solidFill>
              <a:srgbClr val="F59E0B"/>
            </a:solidFill>
            <a:prstDash val="solid"/>
          </a:ln>
        </p:spPr>
      </p:sp>
      <p:sp>
        <p:nvSpPr>
          <p:cNvPr id="18" name="Shape 16"/>
          <p:cNvSpPr/>
          <p:nvPr/>
        </p:nvSpPr>
        <p:spPr>
          <a:xfrm>
            <a:off x="4251960" y="2331720"/>
            <a:ext cx="3611880" cy="365760"/>
          </a:xfrm>
          <a:prstGeom prst="rect">
            <a:avLst/>
          </a:prstGeom>
          <a:solidFill>
            <a:srgbClr val="F59E0B"/>
          </a:solidFill>
          <a:ln w="12700">
            <a:solidFill>
              <a:srgbClr val="F59E0B"/>
            </a:solidFill>
            <a:prstDash val="solid"/>
          </a:ln>
        </p:spPr>
      </p:sp>
      <p:sp>
        <p:nvSpPr>
          <p:cNvPr id="19" name="Text 17"/>
          <p:cNvSpPr/>
          <p:nvPr/>
        </p:nvSpPr>
        <p:spPr>
          <a:xfrm>
            <a:off x="4389120" y="2404872"/>
            <a:ext cx="3383280" cy="219456"/>
          </a:xfrm>
          <a:prstGeom prst="rect">
            <a:avLst/>
          </a:prstGeom>
          <a:noFill/>
          <a:ln/>
        </p:spPr>
        <p:txBody>
          <a:bodyPr wrap="square" lIns="0" tIns="0" rIns="0" bIns="0" rtlCol="0" anchor="ctr"/>
          <a:lstStyle/>
          <a:p>
            <a:pPr indent="0" marL="0">
              <a:buNone/>
            </a:pPr>
            <a:r>
              <a:rPr lang="en-US" sz="900" b="1" spc="200" kern="0" dirty="0">
                <a:solidFill>
                  <a:srgbClr val="FDFCF7"/>
                </a:solidFill>
                <a:latin typeface="Calibri" pitchFamily="34" charset="0"/>
                <a:ea typeface="Calibri" pitchFamily="34" charset="-122"/>
                <a:cs typeface="Calibri" pitchFamily="34" charset="-120"/>
              </a:rPr>
              <a:t>SAFER</a:t>
            </a:r>
            <a:endParaRPr lang="en-US" sz="900" dirty="0"/>
          </a:p>
        </p:txBody>
      </p:sp>
      <p:sp>
        <p:nvSpPr>
          <p:cNvPr id="20" name="Text 18"/>
          <p:cNvSpPr/>
          <p:nvPr/>
        </p:nvSpPr>
        <p:spPr>
          <a:xfrm>
            <a:off x="4389120" y="2788920"/>
            <a:ext cx="3383280" cy="502920"/>
          </a:xfrm>
          <a:prstGeom prst="rect">
            <a:avLst/>
          </a:prstGeom>
          <a:noFill/>
          <a:ln/>
        </p:spPr>
        <p:txBody>
          <a:bodyPr wrap="square" lIns="0" tIns="0" rIns="0" bIns="0" rtlCol="0" anchor="ctr"/>
          <a:lstStyle/>
          <a:p>
            <a:pPr indent="0" marL="0">
              <a:buNone/>
            </a:pPr>
            <a:r>
              <a:rPr lang="en-US" sz="2400" b="1" dirty="0">
                <a:solidFill>
                  <a:srgbClr val="1E2761"/>
                </a:solidFill>
                <a:latin typeface="Cambria" pitchFamily="34" charset="0"/>
                <a:ea typeface="Cambria" pitchFamily="34" charset="-122"/>
                <a:cs typeface="Cambria" pitchFamily="34" charset="-120"/>
              </a:rPr>
              <a:t>Q4 2027</a:t>
            </a:r>
            <a:endParaRPr lang="en-US" sz="2400" dirty="0"/>
          </a:p>
        </p:txBody>
      </p:sp>
      <p:sp>
        <p:nvSpPr>
          <p:cNvPr id="21" name="Text 19"/>
          <p:cNvSpPr/>
          <p:nvPr/>
        </p:nvSpPr>
        <p:spPr>
          <a:xfrm>
            <a:off x="4389120" y="3337560"/>
            <a:ext cx="3383280" cy="685800"/>
          </a:xfrm>
          <a:prstGeom prst="rect">
            <a:avLst/>
          </a:prstGeom>
          <a:noFill/>
          <a:ln/>
        </p:spPr>
        <p:txBody>
          <a:bodyPr wrap="square" lIns="0" tIns="0" rIns="0" bIns="0" rtlCol="0" anchor="ctr"/>
          <a:lstStyle/>
          <a:p>
            <a:pPr indent="0" marL="0">
              <a:buNone/>
            </a:pPr>
            <a:r>
              <a:rPr lang="en-US" sz="1100" dirty="0">
                <a:solidFill>
                  <a:srgbClr val="1A1A1A"/>
                </a:solidFill>
                <a:latin typeface="Calibri" pitchFamily="34" charset="0"/>
                <a:ea typeface="Calibri" pitchFamily="34" charset="-122"/>
                <a:cs typeface="Calibri" pitchFamily="34" charset="-120"/>
              </a:rPr>
              <a:t>Adds $6M in dual-run costs. Loyalty benefits slip 6 months.</a:t>
            </a:r>
            <a:endParaRPr lang="en-US" sz="1100" dirty="0"/>
          </a:p>
        </p:txBody>
      </p:sp>
      <p:sp>
        <p:nvSpPr>
          <p:cNvPr id="22" name="Shape 20"/>
          <p:cNvSpPr/>
          <p:nvPr/>
        </p:nvSpPr>
        <p:spPr>
          <a:xfrm>
            <a:off x="8046720" y="2331720"/>
            <a:ext cx="3611880" cy="1737360"/>
          </a:xfrm>
          <a:prstGeom prst="rect">
            <a:avLst/>
          </a:prstGeom>
          <a:solidFill>
            <a:srgbClr val="FDFCF7"/>
          </a:solidFill>
          <a:ln w="25400">
            <a:solidFill>
              <a:srgbClr val="DC2626"/>
            </a:solidFill>
            <a:prstDash val="solid"/>
          </a:ln>
        </p:spPr>
      </p:sp>
      <p:sp>
        <p:nvSpPr>
          <p:cNvPr id="23" name="Shape 21"/>
          <p:cNvSpPr/>
          <p:nvPr/>
        </p:nvSpPr>
        <p:spPr>
          <a:xfrm>
            <a:off x="8046720" y="2331720"/>
            <a:ext cx="3611880" cy="365760"/>
          </a:xfrm>
          <a:prstGeom prst="rect">
            <a:avLst/>
          </a:prstGeom>
          <a:solidFill>
            <a:srgbClr val="DC2626"/>
          </a:solidFill>
          <a:ln w="12700">
            <a:solidFill>
              <a:srgbClr val="DC2626"/>
            </a:solidFill>
            <a:prstDash val="solid"/>
          </a:ln>
        </p:spPr>
      </p:sp>
      <p:sp>
        <p:nvSpPr>
          <p:cNvPr id="24" name="Text 22"/>
          <p:cNvSpPr/>
          <p:nvPr/>
        </p:nvSpPr>
        <p:spPr>
          <a:xfrm>
            <a:off x="8183880" y="2404872"/>
            <a:ext cx="3383280" cy="219456"/>
          </a:xfrm>
          <a:prstGeom prst="rect">
            <a:avLst/>
          </a:prstGeom>
          <a:noFill/>
          <a:ln/>
        </p:spPr>
        <p:txBody>
          <a:bodyPr wrap="square" lIns="0" tIns="0" rIns="0" bIns="0" rtlCol="0" anchor="ctr"/>
          <a:lstStyle/>
          <a:p>
            <a:pPr indent="0" marL="0">
              <a:buNone/>
            </a:pPr>
            <a:r>
              <a:rPr lang="en-US" sz="900" b="1" spc="200" kern="0" dirty="0">
                <a:solidFill>
                  <a:srgbClr val="FDFCF7"/>
                </a:solidFill>
                <a:latin typeface="Calibri" pitchFamily="34" charset="0"/>
                <a:ea typeface="Calibri" pitchFamily="34" charset="-122"/>
                <a:cs typeface="Calibri" pitchFamily="34" charset="-120"/>
              </a:rPr>
              <a:t>NOT RECOMMENDED</a:t>
            </a:r>
            <a:endParaRPr lang="en-US" sz="900" dirty="0"/>
          </a:p>
        </p:txBody>
      </p:sp>
      <p:sp>
        <p:nvSpPr>
          <p:cNvPr id="25" name="Text 23"/>
          <p:cNvSpPr/>
          <p:nvPr/>
        </p:nvSpPr>
        <p:spPr>
          <a:xfrm>
            <a:off x="8183880" y="2788920"/>
            <a:ext cx="3383280" cy="502920"/>
          </a:xfrm>
          <a:prstGeom prst="rect">
            <a:avLst/>
          </a:prstGeom>
          <a:noFill/>
          <a:ln/>
        </p:spPr>
        <p:txBody>
          <a:bodyPr wrap="square" lIns="0" tIns="0" rIns="0" bIns="0" rtlCol="0" anchor="ctr"/>
          <a:lstStyle/>
          <a:p>
            <a:pPr indent="0" marL="0">
              <a:buNone/>
            </a:pPr>
            <a:r>
              <a:rPr lang="en-US" sz="2400" b="1" dirty="0">
                <a:solidFill>
                  <a:srgbClr val="1E2761"/>
                </a:solidFill>
                <a:latin typeface="Cambria" pitchFamily="34" charset="0"/>
                <a:ea typeface="Cambria" pitchFamily="34" charset="-122"/>
                <a:cs typeface="Cambria" pitchFamily="34" charset="-120"/>
              </a:rPr>
              <a:t>Defer again</a:t>
            </a:r>
            <a:endParaRPr lang="en-US" sz="2400" dirty="0"/>
          </a:p>
        </p:txBody>
      </p:sp>
      <p:sp>
        <p:nvSpPr>
          <p:cNvPr id="26" name="Text 24"/>
          <p:cNvSpPr/>
          <p:nvPr/>
        </p:nvSpPr>
        <p:spPr>
          <a:xfrm>
            <a:off x="8183880" y="3337560"/>
            <a:ext cx="3383280" cy="685800"/>
          </a:xfrm>
          <a:prstGeom prst="rect">
            <a:avLst/>
          </a:prstGeom>
          <a:noFill/>
          <a:ln/>
        </p:spPr>
        <p:txBody>
          <a:bodyPr wrap="square" lIns="0" tIns="0" rIns="0" bIns="0" rtlCol="0" anchor="ctr"/>
          <a:lstStyle/>
          <a:p>
            <a:pPr indent="0" marL="0">
              <a:buNone/>
            </a:pPr>
            <a:r>
              <a:rPr lang="en-US" sz="1100" dirty="0">
                <a:solidFill>
                  <a:srgbClr val="1A1A1A"/>
                </a:solidFill>
                <a:latin typeface="Calibri" pitchFamily="34" charset="0"/>
                <a:ea typeface="Calibri" pitchFamily="34" charset="-122"/>
                <a:cs typeface="Calibri" pitchFamily="34" charset="-120"/>
              </a:rPr>
              <a:t>Compounds slip. Two workstreams stay blocked.</a:t>
            </a:r>
            <a:endParaRPr lang="en-US" sz="1100" dirty="0"/>
          </a:p>
        </p:txBody>
      </p:sp>
      <p:sp>
        <p:nvSpPr>
          <p:cNvPr id="27" name="Text 25"/>
          <p:cNvSpPr/>
          <p:nvPr/>
        </p:nvSpPr>
        <p:spPr>
          <a:xfrm>
            <a:off x="457200" y="4251960"/>
            <a:ext cx="5577840" cy="274320"/>
          </a:xfrm>
          <a:prstGeom prst="rect">
            <a:avLst/>
          </a:prstGeom>
          <a:noFill/>
          <a:ln/>
        </p:spPr>
        <p:txBody>
          <a:bodyPr wrap="square" lIns="0" tIns="0" rIns="0" bIns="0" rtlCol="0" anchor="ctr"/>
          <a:lstStyle/>
          <a:p>
            <a:pPr indent="0" marL="0">
              <a:buNone/>
            </a:pPr>
            <a:r>
              <a:rPr lang="en-US" sz="1000" b="1" spc="200" kern="0" dirty="0">
                <a:solidFill>
                  <a:srgbClr val="B8894A"/>
                </a:solidFill>
                <a:latin typeface="Calibri" pitchFamily="34" charset="0"/>
                <a:ea typeface="Calibri" pitchFamily="34" charset="-122"/>
                <a:cs typeface="Calibri" pitchFamily="34" charset="-120"/>
              </a:rPr>
              <a:t>WHAT'S STALLING THE DECISION</a:t>
            </a:r>
            <a:endParaRPr lang="en-US" sz="1000" dirty="0"/>
          </a:p>
        </p:txBody>
      </p:sp>
      <p:sp>
        <p:nvSpPr>
          <p:cNvPr id="28" name="Text 26"/>
          <p:cNvSpPr/>
          <p:nvPr/>
        </p:nvSpPr>
        <p:spPr>
          <a:xfrm>
            <a:off x="640080" y="4572000"/>
            <a:ext cx="5394960" cy="1645920"/>
          </a:xfrm>
          <a:prstGeom prst="rect">
            <a:avLst/>
          </a:prstGeom>
          <a:noFill/>
          <a:ln/>
        </p:spPr>
        <p:txBody>
          <a:bodyPr wrap="square" lIns="0" tIns="0" rIns="0" bIns="0" rtlCol="0" anchor="ctr"/>
          <a:lstStyle/>
          <a:p>
            <a:pPr marL="342900" indent="-342900">
              <a:spcAft>
                <a:spcPts val="500"/>
              </a:spcAft>
              <a:buSzPct val="100000"/>
              <a:buChar char="▪"/>
            </a:pPr>
            <a:r>
              <a:rPr lang="en-US" sz="1200" dirty="0">
                <a:solidFill>
                  <a:srgbClr val="1A1A1A"/>
                </a:solidFill>
                <a:latin typeface="Calibri" pitchFamily="34" charset="0"/>
                <a:ea typeface="Calibri" pitchFamily="34" charset="-122"/>
                <a:cs typeface="Calibri" pitchFamily="34" charset="-120"/>
              </a:rPr>
              <a:t>Concern about member communications during holiday 2026</a:t>
            </a:r>
            <a:endParaRPr lang="en-US" sz="1200" dirty="0"/>
          </a:p>
          <a:p>
            <a:pPr marL="342900" indent="-342900">
              <a:spcAft>
                <a:spcPts val="500"/>
              </a:spcAft>
              <a:buSzPct val="100000"/>
              <a:buChar char="▪"/>
            </a:pPr>
            <a:r>
              <a:rPr lang="en-US" sz="1200" dirty="0">
                <a:solidFill>
                  <a:srgbClr val="1A1A1A"/>
                </a:solidFill>
                <a:latin typeface="Calibri" pitchFamily="34" charset="0"/>
                <a:ea typeface="Calibri" pitchFamily="34" charset="-122"/>
                <a:cs typeface="Calibri" pitchFamily="34" charset="-120"/>
              </a:rPr>
              <a:t>Ownership dispute: Marketing vs. Digital</a:t>
            </a:r>
            <a:endParaRPr lang="en-US" sz="1200" dirty="0"/>
          </a:p>
          <a:p>
            <a:pPr marL="342900" indent="-342900">
              <a:spcAft>
                <a:spcPts val="500"/>
              </a:spcAft>
              <a:buSzPct val="100000"/>
              <a:buChar char="▪"/>
            </a:pPr>
            <a:r>
              <a:rPr lang="en-US" sz="1200" dirty="0">
                <a:solidFill>
                  <a:srgbClr val="1A1A1A"/>
                </a:solidFill>
                <a:latin typeface="Calibri" pitchFamily="34" charset="0"/>
                <a:ea typeface="Calibri" pitchFamily="34" charset="-122"/>
                <a:cs typeface="Calibri" pitchFamily="34" charset="-120"/>
              </a:rPr>
              <a:t>Uncertainty on data-migration effort</a:t>
            </a:r>
            <a:endParaRPr lang="en-US" sz="1200" dirty="0"/>
          </a:p>
        </p:txBody>
      </p:sp>
      <p:sp>
        <p:nvSpPr>
          <p:cNvPr id="29" name="Text 27"/>
          <p:cNvSpPr/>
          <p:nvPr/>
        </p:nvSpPr>
        <p:spPr>
          <a:xfrm>
            <a:off x="6263640" y="4251960"/>
            <a:ext cx="5486400" cy="274320"/>
          </a:xfrm>
          <a:prstGeom prst="rect">
            <a:avLst/>
          </a:prstGeom>
          <a:noFill/>
          <a:ln/>
        </p:spPr>
        <p:txBody>
          <a:bodyPr wrap="square" lIns="0" tIns="0" rIns="0" bIns="0" rtlCol="0" anchor="ctr"/>
          <a:lstStyle/>
          <a:p>
            <a:pPr indent="0" marL="0">
              <a:buNone/>
            </a:pPr>
            <a:r>
              <a:rPr lang="en-US" sz="1000" b="1" spc="200" kern="0" dirty="0">
                <a:solidFill>
                  <a:srgbClr val="B8894A"/>
                </a:solidFill>
                <a:latin typeface="Calibri" pitchFamily="34" charset="0"/>
                <a:ea typeface="Calibri" pitchFamily="34" charset="-122"/>
                <a:cs typeface="Calibri" pitchFamily="34" charset="-120"/>
              </a:rPr>
              <a:t>TMO RESOLUTION PROPOSAL</a:t>
            </a:r>
            <a:endParaRPr lang="en-US" sz="1000" dirty="0"/>
          </a:p>
        </p:txBody>
      </p:sp>
      <p:sp>
        <p:nvSpPr>
          <p:cNvPr id="30" name="Text 28"/>
          <p:cNvSpPr/>
          <p:nvPr/>
        </p:nvSpPr>
        <p:spPr>
          <a:xfrm>
            <a:off x="6446520" y="4572000"/>
            <a:ext cx="5303520" cy="1645920"/>
          </a:xfrm>
          <a:prstGeom prst="rect">
            <a:avLst/>
          </a:prstGeom>
          <a:noFill/>
          <a:ln/>
        </p:spPr>
        <p:txBody>
          <a:bodyPr wrap="square" lIns="0" tIns="0" rIns="0" bIns="0" rtlCol="0" anchor="ctr"/>
          <a:lstStyle/>
          <a:p>
            <a:pPr marL="342900" indent="-342900">
              <a:spcAft>
                <a:spcPts val="500"/>
              </a:spcAft>
              <a:buSzPct val="100000"/>
              <a:buChar char="▪"/>
            </a:pPr>
            <a:r>
              <a:rPr lang="en-US" sz="1200" dirty="0">
                <a:solidFill>
                  <a:srgbClr val="1A1A1A"/>
                </a:solidFill>
                <a:latin typeface="Calibri" pitchFamily="34" charset="0"/>
                <a:ea typeface="Calibri" pitchFamily="34" charset="-122"/>
                <a:cs typeface="Calibri" pitchFamily="34" charset="-120"/>
              </a:rPr>
              <a:t>Q2 2027 cutover, staged member comms starting January</a:t>
            </a:r>
            <a:endParaRPr lang="en-US" sz="1200" dirty="0"/>
          </a:p>
          <a:p>
            <a:pPr marL="342900" indent="-342900">
              <a:spcAft>
                <a:spcPts val="500"/>
              </a:spcAft>
              <a:buSzPct val="100000"/>
              <a:buChar char="▪"/>
            </a:pPr>
            <a:r>
              <a:rPr lang="en-US" sz="1200" dirty="0">
                <a:solidFill>
                  <a:srgbClr val="1A1A1A"/>
                </a:solidFill>
                <a:latin typeface="Calibri" pitchFamily="34" charset="0"/>
                <a:ea typeface="Calibri" pitchFamily="34" charset="-122"/>
                <a:cs typeface="Calibri" pitchFamily="34" charset="-120"/>
              </a:rPr>
              <a:t>Marketing owns comms plan; Digital owns platform migration</a:t>
            </a:r>
            <a:endParaRPr lang="en-US" sz="1200" dirty="0"/>
          </a:p>
          <a:p>
            <a:pPr marL="342900" indent="-342900">
              <a:spcAft>
                <a:spcPts val="500"/>
              </a:spcAft>
              <a:buSzPct val="100000"/>
              <a:buChar char="▪"/>
            </a:pPr>
            <a:r>
              <a:rPr lang="en-US" sz="1200" dirty="0">
                <a:solidFill>
                  <a:srgbClr val="1A1A1A"/>
                </a:solidFill>
                <a:latin typeface="Calibri" pitchFamily="34" charset="0"/>
                <a:ea typeface="Calibri" pitchFamily="34" charset="-122"/>
                <a:cs typeface="Calibri" pitchFamily="34" charset="-120"/>
              </a:rPr>
              <a:t>Data migration scoped at 14 weeks (validated with vendor)</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CF7"/>
        </a:solidFill>
      </p:bgPr>
    </p:bg>
    <p:spTree>
      <p:nvGrpSpPr>
        <p:cNvPr id="1" name=""/>
        <p:cNvGrpSpPr/>
        <p:nvPr/>
      </p:nvGrpSpPr>
      <p:grpSpPr>
        <a:xfrm>
          <a:off x="0" y="0"/>
          <a:ext cx="0" cy="0"/>
          <a:chOff x="0" y="0"/>
          <a:chExt cx="0" cy="0"/>
        </a:xfrm>
      </p:grpSpPr>
      <p:sp>
        <p:nvSpPr>
          <p:cNvPr id="2" name="Shape 0"/>
          <p:cNvSpPr/>
          <p:nvPr/>
        </p:nvSpPr>
        <p:spPr>
          <a:xfrm>
            <a:off x="457200" y="320040"/>
            <a:ext cx="320040" cy="54864"/>
          </a:xfrm>
          <a:prstGeom prst="rect">
            <a:avLst/>
          </a:prstGeom>
          <a:solidFill>
            <a:srgbClr val="B8894A"/>
          </a:solidFill>
          <a:ln w="12700">
            <a:solidFill>
              <a:srgbClr val="B8894A"/>
            </a:solidFill>
            <a:prstDash val="solid"/>
          </a:ln>
        </p:spPr>
      </p:sp>
      <p:sp>
        <p:nvSpPr>
          <p:cNvPr id="3" name="Text 1"/>
          <p:cNvSpPr/>
          <p:nvPr/>
        </p:nvSpPr>
        <p:spPr>
          <a:xfrm>
            <a:off x="868680" y="256032"/>
            <a:ext cx="5486400" cy="228600"/>
          </a:xfrm>
          <a:prstGeom prst="rect">
            <a:avLst/>
          </a:prstGeom>
          <a:noFill/>
          <a:ln/>
        </p:spPr>
        <p:txBody>
          <a:bodyPr wrap="square" lIns="0" tIns="0" rIns="0" bIns="0" rtlCol="0" anchor="ctr"/>
          <a:lstStyle/>
          <a:p>
            <a:pPr indent="0" marL="0">
              <a:buNone/>
            </a:pPr>
            <a:r>
              <a:rPr lang="en-US" sz="900" b="1" spc="300" kern="0" dirty="0">
                <a:solidFill>
                  <a:srgbClr val="1E2761"/>
                </a:solidFill>
                <a:latin typeface="Calibri" pitchFamily="34" charset="0"/>
                <a:ea typeface="Calibri" pitchFamily="34" charset="-122"/>
                <a:cs typeface="Calibri" pitchFamily="34" charset="-120"/>
              </a:rPr>
              <a:t>PROJECT NORTH STAR</a:t>
            </a:r>
            <a:endParaRPr lang="en-US" sz="900" dirty="0"/>
          </a:p>
        </p:txBody>
      </p:sp>
      <p:sp>
        <p:nvSpPr>
          <p:cNvPr id="4" name="Text 2"/>
          <p:cNvSpPr/>
          <p:nvPr/>
        </p:nvSpPr>
        <p:spPr>
          <a:xfrm>
            <a:off x="7162495" y="256032"/>
            <a:ext cx="4480560" cy="228600"/>
          </a:xfrm>
          <a:prstGeom prst="rect">
            <a:avLst/>
          </a:prstGeom>
          <a:noFill/>
          <a:ln/>
        </p:spPr>
        <p:txBody>
          <a:bodyPr wrap="square" lIns="0" tIns="0" rIns="0" bIns="0" rtlCol="0" anchor="ctr"/>
          <a:lstStyle/>
          <a:p>
            <a:pPr algn="r" indent="0" marL="0">
              <a:buNone/>
            </a:pPr>
            <a:r>
              <a:rPr lang="en-US" sz="900" spc="200" kern="0" dirty="0">
                <a:solidFill>
                  <a:srgbClr val="6B7280"/>
                </a:solidFill>
                <a:latin typeface="Calibri" pitchFamily="34" charset="0"/>
                <a:ea typeface="Calibri" pitchFamily="34" charset="-122"/>
                <a:cs typeface="Calibri" pitchFamily="34" charset="-120"/>
              </a:rPr>
              <a:t>Q3 2026 STEERING COMMITTEE  ·  CONFIDENTIAL</a:t>
            </a:r>
            <a:endParaRPr lang="en-US" sz="900" dirty="0"/>
          </a:p>
        </p:txBody>
      </p:sp>
      <p:sp>
        <p:nvSpPr>
          <p:cNvPr id="5" name="Shape 3"/>
          <p:cNvSpPr/>
          <p:nvPr/>
        </p:nvSpPr>
        <p:spPr>
          <a:xfrm>
            <a:off x="457200" y="502920"/>
            <a:ext cx="11277295" cy="0"/>
          </a:xfrm>
          <a:prstGeom prst="line">
            <a:avLst/>
          </a:prstGeom>
          <a:noFill/>
          <a:ln w="9525">
            <a:solidFill>
              <a:srgbClr val="E5E7EB"/>
            </a:solidFill>
            <a:prstDash val="solid"/>
          </a:ln>
        </p:spPr>
      </p:sp>
      <p:sp>
        <p:nvSpPr>
          <p:cNvPr id="6" name="Shape 4"/>
          <p:cNvSpPr/>
          <p:nvPr/>
        </p:nvSpPr>
        <p:spPr>
          <a:xfrm>
            <a:off x="457200" y="6400800"/>
            <a:ext cx="11277295" cy="0"/>
          </a:xfrm>
          <a:prstGeom prst="line">
            <a:avLst/>
          </a:prstGeom>
          <a:noFill/>
          <a:ln w="9525">
            <a:solidFill>
              <a:srgbClr val="E5E7EB"/>
            </a:solidFill>
            <a:prstDash val="solid"/>
          </a:ln>
        </p:spPr>
      </p:sp>
      <p:sp>
        <p:nvSpPr>
          <p:cNvPr id="7" name="Text 5"/>
          <p:cNvSpPr/>
          <p:nvPr/>
        </p:nvSpPr>
        <p:spPr>
          <a:xfrm>
            <a:off x="457200" y="6473952"/>
            <a:ext cx="5486400" cy="201168"/>
          </a:xfrm>
          <a:prstGeom prst="rect">
            <a:avLst/>
          </a:prstGeom>
          <a:noFill/>
          <a:ln/>
        </p:spPr>
        <p:txBody>
          <a:bodyPr wrap="square" lIns="0" tIns="0" rIns="0" bIns="0" rtlCol="0" anchor="ctr"/>
          <a:lstStyle/>
          <a:p>
            <a:pPr indent="0" marL="0">
              <a:buNone/>
            </a:pPr>
            <a:r>
              <a:rPr lang="en-US" sz="850" spc="100" kern="0" dirty="0">
                <a:solidFill>
                  <a:srgbClr val="6B7280"/>
                </a:solidFill>
                <a:latin typeface="Calibri" pitchFamily="34" charset="0"/>
                <a:ea typeface="Calibri" pitchFamily="34" charset="-122"/>
                <a:cs typeface="Calibri" pitchFamily="34" charset="-120"/>
              </a:rPr>
              <a:t>Maple Retail  ·  Transformation Management Office</a:t>
            </a:r>
            <a:endParaRPr lang="en-US" sz="850" dirty="0"/>
          </a:p>
        </p:txBody>
      </p:sp>
      <p:sp>
        <p:nvSpPr>
          <p:cNvPr id="8" name="Text 6"/>
          <p:cNvSpPr/>
          <p:nvPr/>
        </p:nvSpPr>
        <p:spPr>
          <a:xfrm>
            <a:off x="9448495" y="6473952"/>
            <a:ext cx="2286000" cy="201168"/>
          </a:xfrm>
          <a:prstGeom prst="rect">
            <a:avLst/>
          </a:prstGeom>
          <a:noFill/>
          <a:ln/>
        </p:spPr>
        <p:txBody>
          <a:bodyPr wrap="square" lIns="0" tIns="0" rIns="0" bIns="0" rtlCol="0" anchor="ctr"/>
          <a:lstStyle/>
          <a:p>
            <a:pPr algn="r" indent="0" marL="0">
              <a:buNone/>
            </a:pPr>
            <a:r>
              <a:rPr lang="en-US" sz="850" dirty="0">
                <a:solidFill>
                  <a:srgbClr val="6B7280"/>
                </a:solidFill>
                <a:latin typeface="Calibri" pitchFamily="34" charset="0"/>
                <a:ea typeface="Calibri" pitchFamily="34" charset="-122"/>
                <a:cs typeface="Calibri" pitchFamily="34" charset="-120"/>
              </a:rPr>
              <a:t>Page 7 of 10</a:t>
            </a:r>
            <a:endParaRPr lang="en-US" sz="850" dirty="0"/>
          </a:p>
        </p:txBody>
      </p:sp>
      <p:sp>
        <p:nvSpPr>
          <p:cNvPr id="9" name="Text 7"/>
          <p:cNvSpPr/>
          <p:nvPr/>
        </p:nvSpPr>
        <p:spPr>
          <a:xfrm>
            <a:off x="457200" y="685800"/>
            <a:ext cx="9144000" cy="274320"/>
          </a:xfrm>
          <a:prstGeom prst="rect">
            <a:avLst/>
          </a:prstGeom>
          <a:noFill/>
          <a:ln/>
        </p:spPr>
        <p:txBody>
          <a:bodyPr wrap="square" lIns="0" tIns="0" rIns="0" bIns="0" rtlCol="0" anchor="ctr"/>
          <a:lstStyle/>
          <a:p>
            <a:pPr indent="0" marL="0">
              <a:buNone/>
            </a:pPr>
            <a:r>
              <a:rPr lang="en-US" sz="1000" b="1" spc="300" kern="0" dirty="0">
                <a:solidFill>
                  <a:srgbClr val="B8894A"/>
                </a:solidFill>
                <a:latin typeface="Calibri" pitchFamily="34" charset="0"/>
                <a:ea typeface="Calibri" pitchFamily="34" charset="-122"/>
                <a:cs typeface="Calibri" pitchFamily="34" charset="-120"/>
              </a:rPr>
              <a:t>VALUE REALIZATION</a:t>
            </a:r>
            <a:endParaRPr lang="en-US" sz="1000" dirty="0"/>
          </a:p>
        </p:txBody>
      </p:sp>
      <p:sp>
        <p:nvSpPr>
          <p:cNvPr id="10" name="Text 8"/>
          <p:cNvSpPr/>
          <p:nvPr/>
        </p:nvSpPr>
        <p:spPr>
          <a:xfrm>
            <a:off x="457200" y="960120"/>
            <a:ext cx="11277295" cy="640080"/>
          </a:xfrm>
          <a:prstGeom prst="rect">
            <a:avLst/>
          </a:prstGeom>
          <a:noFill/>
          <a:ln/>
        </p:spPr>
        <p:txBody>
          <a:bodyPr wrap="square" lIns="0" tIns="0" rIns="0" bIns="0" rtlCol="0" anchor="ctr"/>
          <a:lstStyle/>
          <a:p>
            <a:pPr indent="0" marL="0">
              <a:buNone/>
            </a:pPr>
            <a:r>
              <a:rPr lang="en-US" sz="3000" b="1" dirty="0">
                <a:solidFill>
                  <a:srgbClr val="1A1A1A"/>
                </a:solidFill>
                <a:latin typeface="Cambria" pitchFamily="34" charset="0"/>
                <a:ea typeface="Cambria" pitchFamily="34" charset="-122"/>
                <a:cs typeface="Cambria" pitchFamily="34" charset="-120"/>
              </a:rPr>
              <a:t>$47M realized. $8M at risk. Forecast reset to $172M.</a:t>
            </a:r>
            <a:endParaRPr lang="en-US" sz="3000" dirty="0"/>
          </a:p>
        </p:txBody>
      </p:sp>
      <p:sp>
        <p:nvSpPr>
          <p:cNvPr id="11" name="Text 9"/>
          <p:cNvSpPr/>
          <p:nvPr/>
        </p:nvSpPr>
        <p:spPr>
          <a:xfrm>
            <a:off x="457200" y="1627632"/>
            <a:ext cx="11277295" cy="320040"/>
          </a:xfrm>
          <a:prstGeom prst="rect">
            <a:avLst/>
          </a:prstGeom>
          <a:noFill/>
          <a:ln/>
        </p:spPr>
        <p:txBody>
          <a:bodyPr wrap="square" lIns="0" tIns="0" rIns="0" bIns="0" rtlCol="0" anchor="ctr"/>
          <a:lstStyle/>
          <a:p>
            <a:pPr indent="0" marL="0">
              <a:buNone/>
            </a:pPr>
            <a:r>
              <a:rPr lang="en-US" sz="1300" i="1" dirty="0">
                <a:solidFill>
                  <a:srgbClr val="6B7280"/>
                </a:solidFill>
                <a:latin typeface="Calibri" pitchFamily="34" charset="0"/>
                <a:ea typeface="Calibri" pitchFamily="34" charset="-122"/>
                <a:cs typeface="Calibri" pitchFamily="34" charset="-120"/>
              </a:rPr>
              <a:t>Decision D-16 asks the EC to accept the revised forecast and reset benefits targets.</a:t>
            </a:r>
            <a:endParaRPr lang="en-US" sz="1300" dirty="0"/>
          </a:p>
        </p:txBody>
      </p:sp>
      <p:sp>
        <p:nvSpPr>
          <p:cNvPr id="12" name="Shape 10"/>
          <p:cNvSpPr/>
          <p:nvPr/>
        </p:nvSpPr>
        <p:spPr>
          <a:xfrm>
            <a:off x="457200" y="2194560"/>
            <a:ext cx="2743200" cy="822960"/>
          </a:xfrm>
          <a:prstGeom prst="rect">
            <a:avLst/>
          </a:prstGeom>
          <a:solidFill>
            <a:srgbClr val="F0EFE5"/>
          </a:solidFill>
          <a:ln w="12700">
            <a:solidFill>
              <a:srgbClr val="F0EFE5"/>
            </a:solidFill>
            <a:prstDash val="solid"/>
          </a:ln>
        </p:spPr>
      </p:sp>
      <p:sp>
        <p:nvSpPr>
          <p:cNvPr id="13" name="Shape 11"/>
          <p:cNvSpPr/>
          <p:nvPr/>
        </p:nvSpPr>
        <p:spPr>
          <a:xfrm>
            <a:off x="457200" y="2194560"/>
            <a:ext cx="73152" cy="822960"/>
          </a:xfrm>
          <a:prstGeom prst="rect">
            <a:avLst/>
          </a:prstGeom>
          <a:solidFill>
            <a:srgbClr val="16A34A"/>
          </a:solidFill>
          <a:ln w="12700">
            <a:solidFill>
              <a:srgbClr val="16A34A"/>
            </a:solidFill>
            <a:prstDash val="solid"/>
          </a:ln>
        </p:spPr>
      </p:sp>
      <p:sp>
        <p:nvSpPr>
          <p:cNvPr id="14" name="Text 12"/>
          <p:cNvSpPr/>
          <p:nvPr/>
        </p:nvSpPr>
        <p:spPr>
          <a:xfrm>
            <a:off x="685800" y="2286000"/>
            <a:ext cx="2514600" cy="411480"/>
          </a:xfrm>
          <a:prstGeom prst="rect">
            <a:avLst/>
          </a:prstGeom>
          <a:noFill/>
          <a:ln/>
        </p:spPr>
        <p:txBody>
          <a:bodyPr wrap="square" lIns="0" tIns="0" rIns="0" bIns="0" rtlCol="0" anchor="ctr"/>
          <a:lstStyle/>
          <a:p>
            <a:pPr indent="0" marL="0">
              <a:buNone/>
            </a:pPr>
            <a:r>
              <a:rPr lang="en-US" sz="2600" b="1" dirty="0">
                <a:solidFill>
                  <a:srgbClr val="1E2761"/>
                </a:solidFill>
                <a:latin typeface="Cambria" pitchFamily="34" charset="0"/>
                <a:ea typeface="Cambria" pitchFamily="34" charset="-122"/>
                <a:cs typeface="Cambria" pitchFamily="34" charset="-120"/>
              </a:rPr>
              <a:t>$47M</a:t>
            </a:r>
            <a:endParaRPr lang="en-US" sz="2600" dirty="0"/>
          </a:p>
        </p:txBody>
      </p:sp>
      <p:sp>
        <p:nvSpPr>
          <p:cNvPr id="15" name="Text 13"/>
          <p:cNvSpPr/>
          <p:nvPr/>
        </p:nvSpPr>
        <p:spPr>
          <a:xfrm>
            <a:off x="685800" y="2724912"/>
            <a:ext cx="2514600" cy="228600"/>
          </a:xfrm>
          <a:prstGeom prst="rect">
            <a:avLst/>
          </a:prstGeom>
          <a:noFill/>
          <a:ln/>
        </p:spPr>
        <p:txBody>
          <a:bodyPr wrap="square" lIns="0" tIns="0" rIns="0" bIns="0" rtlCol="0" anchor="ctr"/>
          <a:lstStyle/>
          <a:p>
            <a:pPr indent="0" marL="0">
              <a:buNone/>
            </a:pPr>
            <a:r>
              <a:rPr lang="en-US" sz="850" b="1" spc="200" kern="0" dirty="0">
                <a:solidFill>
                  <a:srgbClr val="6B7280"/>
                </a:solidFill>
                <a:latin typeface="Calibri" pitchFamily="34" charset="0"/>
                <a:ea typeface="Calibri" pitchFamily="34" charset="-122"/>
                <a:cs typeface="Calibri" pitchFamily="34" charset="-120"/>
              </a:rPr>
              <a:t>REALIZED YTD</a:t>
            </a:r>
            <a:endParaRPr lang="en-US" sz="850" dirty="0"/>
          </a:p>
        </p:txBody>
      </p:sp>
      <p:sp>
        <p:nvSpPr>
          <p:cNvPr id="16" name="Shape 14"/>
          <p:cNvSpPr/>
          <p:nvPr/>
        </p:nvSpPr>
        <p:spPr>
          <a:xfrm>
            <a:off x="3337560" y="2194560"/>
            <a:ext cx="2743200" cy="822960"/>
          </a:xfrm>
          <a:prstGeom prst="rect">
            <a:avLst/>
          </a:prstGeom>
          <a:solidFill>
            <a:srgbClr val="F0EFE5"/>
          </a:solidFill>
          <a:ln w="12700">
            <a:solidFill>
              <a:srgbClr val="F0EFE5"/>
            </a:solidFill>
            <a:prstDash val="solid"/>
          </a:ln>
        </p:spPr>
      </p:sp>
      <p:sp>
        <p:nvSpPr>
          <p:cNvPr id="17" name="Shape 15"/>
          <p:cNvSpPr/>
          <p:nvPr/>
        </p:nvSpPr>
        <p:spPr>
          <a:xfrm>
            <a:off x="3337560" y="2194560"/>
            <a:ext cx="73152" cy="822960"/>
          </a:xfrm>
          <a:prstGeom prst="rect">
            <a:avLst/>
          </a:prstGeom>
          <a:solidFill>
            <a:srgbClr val="1E2761"/>
          </a:solidFill>
          <a:ln w="12700">
            <a:solidFill>
              <a:srgbClr val="1E2761"/>
            </a:solidFill>
            <a:prstDash val="solid"/>
          </a:ln>
        </p:spPr>
      </p:sp>
      <p:sp>
        <p:nvSpPr>
          <p:cNvPr id="18" name="Text 16"/>
          <p:cNvSpPr/>
          <p:nvPr/>
        </p:nvSpPr>
        <p:spPr>
          <a:xfrm>
            <a:off x="3566160" y="2286000"/>
            <a:ext cx="2514600" cy="411480"/>
          </a:xfrm>
          <a:prstGeom prst="rect">
            <a:avLst/>
          </a:prstGeom>
          <a:noFill/>
          <a:ln/>
        </p:spPr>
        <p:txBody>
          <a:bodyPr wrap="square" lIns="0" tIns="0" rIns="0" bIns="0" rtlCol="0" anchor="ctr"/>
          <a:lstStyle/>
          <a:p>
            <a:pPr indent="0" marL="0">
              <a:buNone/>
            </a:pPr>
            <a:r>
              <a:rPr lang="en-US" sz="2600" b="1" dirty="0">
                <a:solidFill>
                  <a:srgbClr val="1E2761"/>
                </a:solidFill>
                <a:latin typeface="Cambria" pitchFamily="34" charset="0"/>
                <a:ea typeface="Cambria" pitchFamily="34" charset="-122"/>
                <a:cs typeface="Cambria" pitchFamily="34" charset="-120"/>
              </a:rPr>
              <a:t>$125M</a:t>
            </a:r>
            <a:endParaRPr lang="en-US" sz="2600" dirty="0"/>
          </a:p>
        </p:txBody>
      </p:sp>
      <p:sp>
        <p:nvSpPr>
          <p:cNvPr id="19" name="Text 17"/>
          <p:cNvSpPr/>
          <p:nvPr/>
        </p:nvSpPr>
        <p:spPr>
          <a:xfrm>
            <a:off x="3566160" y="2724912"/>
            <a:ext cx="2514600" cy="228600"/>
          </a:xfrm>
          <a:prstGeom prst="rect">
            <a:avLst/>
          </a:prstGeom>
          <a:noFill/>
          <a:ln/>
        </p:spPr>
        <p:txBody>
          <a:bodyPr wrap="square" lIns="0" tIns="0" rIns="0" bIns="0" rtlCol="0" anchor="ctr"/>
          <a:lstStyle/>
          <a:p>
            <a:pPr indent="0" marL="0">
              <a:buNone/>
            </a:pPr>
            <a:r>
              <a:rPr lang="en-US" sz="850" b="1" spc="200" kern="0" dirty="0">
                <a:solidFill>
                  <a:srgbClr val="6B7280"/>
                </a:solidFill>
                <a:latin typeface="Calibri" pitchFamily="34" charset="0"/>
                <a:ea typeface="Calibri" pitchFamily="34" charset="-122"/>
                <a:cs typeface="Calibri" pitchFamily="34" charset="-120"/>
              </a:rPr>
              <a:t>REMAINING FORECAST</a:t>
            </a:r>
            <a:endParaRPr lang="en-US" sz="850" dirty="0"/>
          </a:p>
        </p:txBody>
      </p:sp>
      <p:sp>
        <p:nvSpPr>
          <p:cNvPr id="20" name="Shape 18"/>
          <p:cNvSpPr/>
          <p:nvPr/>
        </p:nvSpPr>
        <p:spPr>
          <a:xfrm>
            <a:off x="6217920" y="2194560"/>
            <a:ext cx="2743200" cy="822960"/>
          </a:xfrm>
          <a:prstGeom prst="rect">
            <a:avLst/>
          </a:prstGeom>
          <a:solidFill>
            <a:srgbClr val="F0EFE5"/>
          </a:solidFill>
          <a:ln w="12700">
            <a:solidFill>
              <a:srgbClr val="F0EFE5"/>
            </a:solidFill>
            <a:prstDash val="solid"/>
          </a:ln>
        </p:spPr>
      </p:sp>
      <p:sp>
        <p:nvSpPr>
          <p:cNvPr id="21" name="Shape 19"/>
          <p:cNvSpPr/>
          <p:nvPr/>
        </p:nvSpPr>
        <p:spPr>
          <a:xfrm>
            <a:off x="6217920" y="2194560"/>
            <a:ext cx="73152" cy="822960"/>
          </a:xfrm>
          <a:prstGeom prst="rect">
            <a:avLst/>
          </a:prstGeom>
          <a:solidFill>
            <a:srgbClr val="DC2626"/>
          </a:solidFill>
          <a:ln w="12700">
            <a:solidFill>
              <a:srgbClr val="DC2626"/>
            </a:solidFill>
            <a:prstDash val="solid"/>
          </a:ln>
        </p:spPr>
      </p:sp>
      <p:sp>
        <p:nvSpPr>
          <p:cNvPr id="22" name="Text 20"/>
          <p:cNvSpPr/>
          <p:nvPr/>
        </p:nvSpPr>
        <p:spPr>
          <a:xfrm>
            <a:off x="6446520" y="2286000"/>
            <a:ext cx="2514600" cy="411480"/>
          </a:xfrm>
          <a:prstGeom prst="rect">
            <a:avLst/>
          </a:prstGeom>
          <a:noFill/>
          <a:ln/>
        </p:spPr>
        <p:txBody>
          <a:bodyPr wrap="square" lIns="0" tIns="0" rIns="0" bIns="0" rtlCol="0" anchor="ctr"/>
          <a:lstStyle/>
          <a:p>
            <a:pPr indent="0" marL="0">
              <a:buNone/>
            </a:pPr>
            <a:r>
              <a:rPr lang="en-US" sz="2600" b="1" dirty="0">
                <a:solidFill>
                  <a:srgbClr val="1E2761"/>
                </a:solidFill>
                <a:latin typeface="Cambria" pitchFamily="34" charset="0"/>
                <a:ea typeface="Cambria" pitchFamily="34" charset="-122"/>
                <a:cs typeface="Cambria" pitchFamily="34" charset="-120"/>
              </a:rPr>
              <a:t>$8M</a:t>
            </a:r>
            <a:endParaRPr lang="en-US" sz="2600" dirty="0"/>
          </a:p>
        </p:txBody>
      </p:sp>
      <p:sp>
        <p:nvSpPr>
          <p:cNvPr id="23" name="Text 21"/>
          <p:cNvSpPr/>
          <p:nvPr/>
        </p:nvSpPr>
        <p:spPr>
          <a:xfrm>
            <a:off x="6446520" y="2724912"/>
            <a:ext cx="2514600" cy="228600"/>
          </a:xfrm>
          <a:prstGeom prst="rect">
            <a:avLst/>
          </a:prstGeom>
          <a:noFill/>
          <a:ln/>
        </p:spPr>
        <p:txBody>
          <a:bodyPr wrap="square" lIns="0" tIns="0" rIns="0" bIns="0" rtlCol="0" anchor="ctr"/>
          <a:lstStyle/>
          <a:p>
            <a:pPr indent="0" marL="0">
              <a:buNone/>
            </a:pPr>
            <a:r>
              <a:rPr lang="en-US" sz="850" b="1" spc="200" kern="0" dirty="0">
                <a:solidFill>
                  <a:srgbClr val="6B7280"/>
                </a:solidFill>
                <a:latin typeface="Calibri" pitchFamily="34" charset="0"/>
                <a:ea typeface="Calibri" pitchFamily="34" charset="-122"/>
                <a:cs typeface="Calibri" pitchFamily="34" charset="-120"/>
              </a:rPr>
              <a:t>VALUE AT RISK</a:t>
            </a:r>
            <a:endParaRPr lang="en-US" sz="850" dirty="0"/>
          </a:p>
        </p:txBody>
      </p:sp>
      <p:sp>
        <p:nvSpPr>
          <p:cNvPr id="24" name="Shape 22"/>
          <p:cNvSpPr/>
          <p:nvPr/>
        </p:nvSpPr>
        <p:spPr>
          <a:xfrm>
            <a:off x="9098280" y="2194560"/>
            <a:ext cx="2743200" cy="822960"/>
          </a:xfrm>
          <a:prstGeom prst="rect">
            <a:avLst/>
          </a:prstGeom>
          <a:solidFill>
            <a:srgbClr val="F0EFE5"/>
          </a:solidFill>
          <a:ln w="12700">
            <a:solidFill>
              <a:srgbClr val="F0EFE5"/>
            </a:solidFill>
            <a:prstDash val="solid"/>
          </a:ln>
        </p:spPr>
      </p:sp>
      <p:sp>
        <p:nvSpPr>
          <p:cNvPr id="25" name="Shape 23"/>
          <p:cNvSpPr/>
          <p:nvPr/>
        </p:nvSpPr>
        <p:spPr>
          <a:xfrm>
            <a:off x="9098280" y="2194560"/>
            <a:ext cx="73152" cy="822960"/>
          </a:xfrm>
          <a:prstGeom prst="rect">
            <a:avLst/>
          </a:prstGeom>
          <a:solidFill>
            <a:srgbClr val="B8894A"/>
          </a:solidFill>
          <a:ln w="12700">
            <a:solidFill>
              <a:srgbClr val="B8894A"/>
            </a:solidFill>
            <a:prstDash val="solid"/>
          </a:ln>
        </p:spPr>
      </p:sp>
      <p:sp>
        <p:nvSpPr>
          <p:cNvPr id="26" name="Text 24"/>
          <p:cNvSpPr/>
          <p:nvPr/>
        </p:nvSpPr>
        <p:spPr>
          <a:xfrm>
            <a:off x="9326880" y="2286000"/>
            <a:ext cx="2514600" cy="411480"/>
          </a:xfrm>
          <a:prstGeom prst="rect">
            <a:avLst/>
          </a:prstGeom>
          <a:noFill/>
          <a:ln/>
        </p:spPr>
        <p:txBody>
          <a:bodyPr wrap="square" lIns="0" tIns="0" rIns="0" bIns="0" rtlCol="0" anchor="ctr"/>
          <a:lstStyle/>
          <a:p>
            <a:pPr indent="0" marL="0">
              <a:buNone/>
            </a:pPr>
            <a:r>
              <a:rPr lang="en-US" sz="2600" b="1" dirty="0">
                <a:solidFill>
                  <a:srgbClr val="1E2761"/>
                </a:solidFill>
                <a:latin typeface="Cambria" pitchFamily="34" charset="0"/>
                <a:ea typeface="Cambria" pitchFamily="34" charset="-122"/>
                <a:cs typeface="Cambria" pitchFamily="34" charset="-120"/>
              </a:rPr>
              <a:t>$172M</a:t>
            </a:r>
            <a:endParaRPr lang="en-US" sz="2600" dirty="0"/>
          </a:p>
        </p:txBody>
      </p:sp>
      <p:sp>
        <p:nvSpPr>
          <p:cNvPr id="27" name="Text 25"/>
          <p:cNvSpPr/>
          <p:nvPr/>
        </p:nvSpPr>
        <p:spPr>
          <a:xfrm>
            <a:off x="9326880" y="2724912"/>
            <a:ext cx="2514600" cy="228600"/>
          </a:xfrm>
          <a:prstGeom prst="rect">
            <a:avLst/>
          </a:prstGeom>
          <a:noFill/>
          <a:ln/>
        </p:spPr>
        <p:txBody>
          <a:bodyPr wrap="square" lIns="0" tIns="0" rIns="0" bIns="0" rtlCol="0" anchor="ctr"/>
          <a:lstStyle/>
          <a:p>
            <a:pPr indent="0" marL="0">
              <a:buNone/>
            </a:pPr>
            <a:r>
              <a:rPr lang="en-US" sz="850" b="1" spc="200" kern="0" dirty="0">
                <a:solidFill>
                  <a:srgbClr val="6B7280"/>
                </a:solidFill>
                <a:latin typeface="Calibri" pitchFamily="34" charset="0"/>
                <a:ea typeface="Calibri" pitchFamily="34" charset="-122"/>
                <a:cs typeface="Calibri" pitchFamily="34" charset="-120"/>
              </a:rPr>
              <a:t>REVISED NPV TARGET</a:t>
            </a:r>
            <a:endParaRPr lang="en-US" sz="850" dirty="0"/>
          </a:p>
        </p:txBody>
      </p:sp>
      <p:sp>
        <p:nvSpPr>
          <p:cNvPr id="28" name="Shape 26"/>
          <p:cNvSpPr/>
          <p:nvPr/>
        </p:nvSpPr>
        <p:spPr>
          <a:xfrm>
            <a:off x="457200" y="3291840"/>
            <a:ext cx="3566160" cy="365760"/>
          </a:xfrm>
          <a:prstGeom prst="rect">
            <a:avLst/>
          </a:prstGeom>
          <a:solidFill>
            <a:srgbClr val="1E2761"/>
          </a:solidFill>
          <a:ln w="12700">
            <a:solidFill>
              <a:srgbClr val="1E2761"/>
            </a:solidFill>
            <a:prstDash val="solid"/>
          </a:ln>
        </p:spPr>
      </p:sp>
      <p:sp>
        <p:nvSpPr>
          <p:cNvPr id="29" name="Text 27"/>
          <p:cNvSpPr/>
          <p:nvPr/>
        </p:nvSpPr>
        <p:spPr>
          <a:xfrm>
            <a:off x="566928" y="3364992"/>
            <a:ext cx="3383280" cy="256032"/>
          </a:xfrm>
          <a:prstGeom prst="rect">
            <a:avLst/>
          </a:prstGeom>
          <a:noFill/>
          <a:ln/>
        </p:spPr>
        <p:txBody>
          <a:bodyPr wrap="square" lIns="0" tIns="0" rIns="0" bIns="0" rtlCol="0" anchor="ctr"/>
          <a:lstStyle/>
          <a:p>
            <a:pPr algn="l" indent="0" marL="0">
              <a:buNone/>
            </a:pPr>
            <a:r>
              <a:rPr lang="en-US" sz="900" b="1" spc="200" kern="0" dirty="0">
                <a:solidFill>
                  <a:srgbClr val="FDFCF7"/>
                </a:solidFill>
                <a:latin typeface="Calibri" pitchFamily="34" charset="0"/>
                <a:ea typeface="Calibri" pitchFamily="34" charset="-122"/>
                <a:cs typeface="Calibri" pitchFamily="34" charset="-120"/>
              </a:rPr>
              <a:t>WORKSTREAM</a:t>
            </a:r>
            <a:endParaRPr lang="en-US" sz="900" dirty="0"/>
          </a:p>
        </p:txBody>
      </p:sp>
      <p:sp>
        <p:nvSpPr>
          <p:cNvPr id="30" name="Shape 28"/>
          <p:cNvSpPr/>
          <p:nvPr/>
        </p:nvSpPr>
        <p:spPr>
          <a:xfrm>
            <a:off x="4023360" y="3291840"/>
            <a:ext cx="1554480" cy="365760"/>
          </a:xfrm>
          <a:prstGeom prst="rect">
            <a:avLst/>
          </a:prstGeom>
          <a:solidFill>
            <a:srgbClr val="1E2761"/>
          </a:solidFill>
          <a:ln w="12700">
            <a:solidFill>
              <a:srgbClr val="1E2761"/>
            </a:solidFill>
            <a:prstDash val="solid"/>
          </a:ln>
        </p:spPr>
      </p:sp>
      <p:sp>
        <p:nvSpPr>
          <p:cNvPr id="31" name="Text 29"/>
          <p:cNvSpPr/>
          <p:nvPr/>
        </p:nvSpPr>
        <p:spPr>
          <a:xfrm>
            <a:off x="4133088" y="3364992"/>
            <a:ext cx="1371600" cy="256032"/>
          </a:xfrm>
          <a:prstGeom prst="rect">
            <a:avLst/>
          </a:prstGeom>
          <a:noFill/>
          <a:ln/>
        </p:spPr>
        <p:txBody>
          <a:bodyPr wrap="square" lIns="0" tIns="0" rIns="0" bIns="0" rtlCol="0" anchor="ctr"/>
          <a:lstStyle/>
          <a:p>
            <a:pPr algn="ctr" indent="0" marL="0">
              <a:buNone/>
            </a:pPr>
            <a:r>
              <a:rPr lang="en-US" sz="900" b="1" spc="200" kern="0" dirty="0">
                <a:solidFill>
                  <a:srgbClr val="FDFCF7"/>
                </a:solidFill>
                <a:latin typeface="Calibri" pitchFamily="34" charset="0"/>
                <a:ea typeface="Calibri" pitchFamily="34" charset="-122"/>
                <a:cs typeface="Calibri" pitchFamily="34" charset="-120"/>
              </a:rPr>
              <a:t>ORIGINAL NPV</a:t>
            </a:r>
            <a:endParaRPr lang="en-US" sz="900" dirty="0"/>
          </a:p>
        </p:txBody>
      </p:sp>
      <p:sp>
        <p:nvSpPr>
          <p:cNvPr id="32" name="Shape 30"/>
          <p:cNvSpPr/>
          <p:nvPr/>
        </p:nvSpPr>
        <p:spPr>
          <a:xfrm>
            <a:off x="5577840" y="3291840"/>
            <a:ext cx="1554480" cy="365760"/>
          </a:xfrm>
          <a:prstGeom prst="rect">
            <a:avLst/>
          </a:prstGeom>
          <a:solidFill>
            <a:srgbClr val="1E2761"/>
          </a:solidFill>
          <a:ln w="12700">
            <a:solidFill>
              <a:srgbClr val="1E2761"/>
            </a:solidFill>
            <a:prstDash val="solid"/>
          </a:ln>
        </p:spPr>
      </p:sp>
      <p:sp>
        <p:nvSpPr>
          <p:cNvPr id="33" name="Text 31"/>
          <p:cNvSpPr/>
          <p:nvPr/>
        </p:nvSpPr>
        <p:spPr>
          <a:xfrm>
            <a:off x="5687568" y="3364992"/>
            <a:ext cx="1371600" cy="256032"/>
          </a:xfrm>
          <a:prstGeom prst="rect">
            <a:avLst/>
          </a:prstGeom>
          <a:noFill/>
          <a:ln/>
        </p:spPr>
        <p:txBody>
          <a:bodyPr wrap="square" lIns="0" tIns="0" rIns="0" bIns="0" rtlCol="0" anchor="ctr"/>
          <a:lstStyle/>
          <a:p>
            <a:pPr algn="ctr" indent="0" marL="0">
              <a:buNone/>
            </a:pPr>
            <a:r>
              <a:rPr lang="en-US" sz="900" b="1" spc="200" kern="0" dirty="0">
                <a:solidFill>
                  <a:srgbClr val="FDFCF7"/>
                </a:solidFill>
                <a:latin typeface="Calibri" pitchFamily="34" charset="0"/>
                <a:ea typeface="Calibri" pitchFamily="34" charset="-122"/>
                <a:cs typeface="Calibri" pitchFamily="34" charset="-120"/>
              </a:rPr>
              <a:t>REVISED NPV</a:t>
            </a:r>
            <a:endParaRPr lang="en-US" sz="900" dirty="0"/>
          </a:p>
        </p:txBody>
      </p:sp>
      <p:sp>
        <p:nvSpPr>
          <p:cNvPr id="34" name="Shape 32"/>
          <p:cNvSpPr/>
          <p:nvPr/>
        </p:nvSpPr>
        <p:spPr>
          <a:xfrm>
            <a:off x="7132320" y="3291840"/>
            <a:ext cx="1188720" cy="365760"/>
          </a:xfrm>
          <a:prstGeom prst="rect">
            <a:avLst/>
          </a:prstGeom>
          <a:solidFill>
            <a:srgbClr val="1E2761"/>
          </a:solidFill>
          <a:ln w="12700">
            <a:solidFill>
              <a:srgbClr val="1E2761"/>
            </a:solidFill>
            <a:prstDash val="solid"/>
          </a:ln>
        </p:spPr>
      </p:sp>
      <p:sp>
        <p:nvSpPr>
          <p:cNvPr id="35" name="Text 33"/>
          <p:cNvSpPr/>
          <p:nvPr/>
        </p:nvSpPr>
        <p:spPr>
          <a:xfrm>
            <a:off x="7242048" y="3364992"/>
            <a:ext cx="1005840" cy="256032"/>
          </a:xfrm>
          <a:prstGeom prst="rect">
            <a:avLst/>
          </a:prstGeom>
          <a:noFill/>
          <a:ln/>
        </p:spPr>
        <p:txBody>
          <a:bodyPr wrap="square" lIns="0" tIns="0" rIns="0" bIns="0" rtlCol="0" anchor="ctr"/>
          <a:lstStyle/>
          <a:p>
            <a:pPr algn="ctr" indent="0" marL="0">
              <a:buNone/>
            </a:pPr>
            <a:r>
              <a:rPr lang="en-US" sz="900" b="1" spc="200" kern="0" dirty="0">
                <a:solidFill>
                  <a:srgbClr val="FDFCF7"/>
                </a:solidFill>
                <a:latin typeface="Calibri" pitchFamily="34" charset="0"/>
                <a:ea typeface="Calibri" pitchFamily="34" charset="-122"/>
                <a:cs typeface="Calibri" pitchFamily="34" charset="-120"/>
              </a:rPr>
              <a:t>Δ</a:t>
            </a:r>
            <a:endParaRPr lang="en-US" sz="900" dirty="0"/>
          </a:p>
        </p:txBody>
      </p:sp>
      <p:sp>
        <p:nvSpPr>
          <p:cNvPr id="36" name="Shape 34"/>
          <p:cNvSpPr/>
          <p:nvPr/>
        </p:nvSpPr>
        <p:spPr>
          <a:xfrm>
            <a:off x="8321040" y="3291840"/>
            <a:ext cx="3502152" cy="365760"/>
          </a:xfrm>
          <a:prstGeom prst="rect">
            <a:avLst/>
          </a:prstGeom>
          <a:solidFill>
            <a:srgbClr val="1E2761"/>
          </a:solidFill>
          <a:ln w="12700">
            <a:solidFill>
              <a:srgbClr val="1E2761"/>
            </a:solidFill>
            <a:prstDash val="solid"/>
          </a:ln>
        </p:spPr>
      </p:sp>
      <p:sp>
        <p:nvSpPr>
          <p:cNvPr id="37" name="Text 35"/>
          <p:cNvSpPr/>
          <p:nvPr/>
        </p:nvSpPr>
        <p:spPr>
          <a:xfrm>
            <a:off x="8430768" y="3364992"/>
            <a:ext cx="3319272" cy="256032"/>
          </a:xfrm>
          <a:prstGeom prst="rect">
            <a:avLst/>
          </a:prstGeom>
          <a:noFill/>
          <a:ln/>
        </p:spPr>
        <p:txBody>
          <a:bodyPr wrap="square" lIns="0" tIns="0" rIns="0" bIns="0" rtlCol="0" anchor="ctr"/>
          <a:lstStyle/>
          <a:p>
            <a:pPr algn="l" indent="0" marL="0">
              <a:buNone/>
            </a:pPr>
            <a:r>
              <a:rPr lang="en-US" sz="900" b="1" spc="200" kern="0" dirty="0">
                <a:solidFill>
                  <a:srgbClr val="FDFCF7"/>
                </a:solidFill>
                <a:latin typeface="Calibri" pitchFamily="34" charset="0"/>
                <a:ea typeface="Calibri" pitchFamily="34" charset="-122"/>
                <a:cs typeface="Calibri" pitchFamily="34" charset="-120"/>
              </a:rPr>
              <a:t>DRIVER OF CHANGE</a:t>
            </a:r>
            <a:endParaRPr lang="en-US" sz="900" dirty="0"/>
          </a:p>
        </p:txBody>
      </p:sp>
      <p:sp>
        <p:nvSpPr>
          <p:cNvPr id="38" name="Shape 36"/>
          <p:cNvSpPr/>
          <p:nvPr/>
        </p:nvSpPr>
        <p:spPr>
          <a:xfrm>
            <a:off x="457200" y="3657600"/>
            <a:ext cx="3566160" cy="384048"/>
          </a:xfrm>
          <a:prstGeom prst="rect">
            <a:avLst/>
          </a:prstGeom>
          <a:solidFill>
            <a:srgbClr val="FDFCF7"/>
          </a:solidFill>
          <a:ln w="6350">
            <a:solidFill>
              <a:srgbClr val="E5E7EB"/>
            </a:solidFill>
            <a:prstDash val="solid"/>
          </a:ln>
        </p:spPr>
      </p:sp>
      <p:sp>
        <p:nvSpPr>
          <p:cNvPr id="39" name="Shape 37"/>
          <p:cNvSpPr/>
          <p:nvPr/>
        </p:nvSpPr>
        <p:spPr>
          <a:xfrm>
            <a:off x="4023360" y="3657600"/>
            <a:ext cx="1554480" cy="384048"/>
          </a:xfrm>
          <a:prstGeom prst="rect">
            <a:avLst/>
          </a:prstGeom>
          <a:solidFill>
            <a:srgbClr val="FDFCF7"/>
          </a:solidFill>
          <a:ln w="6350">
            <a:solidFill>
              <a:srgbClr val="E5E7EB"/>
            </a:solidFill>
            <a:prstDash val="solid"/>
          </a:ln>
        </p:spPr>
      </p:sp>
      <p:sp>
        <p:nvSpPr>
          <p:cNvPr id="40" name="Shape 38"/>
          <p:cNvSpPr/>
          <p:nvPr/>
        </p:nvSpPr>
        <p:spPr>
          <a:xfrm>
            <a:off x="5577840" y="3657600"/>
            <a:ext cx="1554480" cy="384048"/>
          </a:xfrm>
          <a:prstGeom prst="rect">
            <a:avLst/>
          </a:prstGeom>
          <a:solidFill>
            <a:srgbClr val="FDFCF7"/>
          </a:solidFill>
          <a:ln w="6350">
            <a:solidFill>
              <a:srgbClr val="E5E7EB"/>
            </a:solidFill>
            <a:prstDash val="solid"/>
          </a:ln>
        </p:spPr>
      </p:sp>
      <p:sp>
        <p:nvSpPr>
          <p:cNvPr id="41" name="Shape 39"/>
          <p:cNvSpPr/>
          <p:nvPr/>
        </p:nvSpPr>
        <p:spPr>
          <a:xfrm>
            <a:off x="7132320" y="3657600"/>
            <a:ext cx="1188720" cy="384048"/>
          </a:xfrm>
          <a:prstGeom prst="rect">
            <a:avLst/>
          </a:prstGeom>
          <a:solidFill>
            <a:srgbClr val="FDFCF7"/>
          </a:solidFill>
          <a:ln w="6350">
            <a:solidFill>
              <a:srgbClr val="E5E7EB"/>
            </a:solidFill>
            <a:prstDash val="solid"/>
          </a:ln>
        </p:spPr>
      </p:sp>
      <p:sp>
        <p:nvSpPr>
          <p:cNvPr id="42" name="Shape 40"/>
          <p:cNvSpPr/>
          <p:nvPr/>
        </p:nvSpPr>
        <p:spPr>
          <a:xfrm>
            <a:off x="8321040" y="3657600"/>
            <a:ext cx="3502152" cy="384048"/>
          </a:xfrm>
          <a:prstGeom prst="rect">
            <a:avLst/>
          </a:prstGeom>
          <a:solidFill>
            <a:srgbClr val="FDFCF7"/>
          </a:solidFill>
          <a:ln w="6350">
            <a:solidFill>
              <a:srgbClr val="E5E7EB"/>
            </a:solidFill>
            <a:prstDash val="solid"/>
          </a:ln>
        </p:spPr>
      </p:sp>
      <p:sp>
        <p:nvSpPr>
          <p:cNvPr id="43" name="Text 41"/>
          <p:cNvSpPr/>
          <p:nvPr/>
        </p:nvSpPr>
        <p:spPr>
          <a:xfrm>
            <a:off x="594360" y="3730752"/>
            <a:ext cx="3383280" cy="274320"/>
          </a:xfrm>
          <a:prstGeom prst="rect">
            <a:avLst/>
          </a:prstGeom>
          <a:noFill/>
          <a:ln/>
        </p:spPr>
        <p:txBody>
          <a:bodyPr wrap="square" lIns="0" tIns="0" rIns="0" bIns="0" rtlCol="0" anchor="ctr"/>
          <a:lstStyle/>
          <a:p>
            <a:pPr indent="0" marL="0">
              <a:buNone/>
            </a:pPr>
            <a:r>
              <a:rPr lang="en-US" sz="1050" b="1" dirty="0">
                <a:solidFill>
                  <a:srgbClr val="1A1A1A"/>
                </a:solidFill>
                <a:latin typeface="Calibri" pitchFamily="34" charset="0"/>
                <a:ea typeface="Calibri" pitchFamily="34" charset="-122"/>
                <a:cs typeface="Calibri" pitchFamily="34" charset="-120"/>
              </a:rPr>
              <a:t>Store Technology Refresh</a:t>
            </a:r>
            <a:endParaRPr lang="en-US" sz="1050" dirty="0"/>
          </a:p>
        </p:txBody>
      </p:sp>
      <p:sp>
        <p:nvSpPr>
          <p:cNvPr id="44" name="Text 42"/>
          <p:cNvSpPr/>
          <p:nvPr/>
        </p:nvSpPr>
        <p:spPr>
          <a:xfrm>
            <a:off x="4069080" y="3730752"/>
            <a:ext cx="1463040" cy="274320"/>
          </a:xfrm>
          <a:prstGeom prst="rect">
            <a:avLst/>
          </a:prstGeom>
          <a:noFill/>
          <a:ln/>
        </p:spPr>
        <p:txBody>
          <a:bodyPr wrap="square" lIns="0" tIns="0" rIns="0" bIns="0" rtlCol="0" anchor="ctr"/>
          <a:lstStyle/>
          <a:p>
            <a:pPr algn="ctr" indent="0" marL="0">
              <a:buNone/>
            </a:pPr>
            <a:r>
              <a:rPr lang="en-US" sz="1050" dirty="0">
                <a:solidFill>
                  <a:srgbClr val="1A1A1A"/>
                </a:solidFill>
                <a:latin typeface="Calibri" pitchFamily="34" charset="0"/>
                <a:ea typeface="Calibri" pitchFamily="34" charset="-122"/>
                <a:cs typeface="Calibri" pitchFamily="34" charset="-120"/>
              </a:rPr>
              <a:t>$62M</a:t>
            </a:r>
            <a:endParaRPr lang="en-US" sz="1050" dirty="0"/>
          </a:p>
        </p:txBody>
      </p:sp>
      <p:sp>
        <p:nvSpPr>
          <p:cNvPr id="45" name="Text 43"/>
          <p:cNvSpPr/>
          <p:nvPr/>
        </p:nvSpPr>
        <p:spPr>
          <a:xfrm>
            <a:off x="5623560" y="3730752"/>
            <a:ext cx="1463040" cy="274320"/>
          </a:xfrm>
          <a:prstGeom prst="rect">
            <a:avLst/>
          </a:prstGeom>
          <a:noFill/>
          <a:ln/>
        </p:spPr>
        <p:txBody>
          <a:bodyPr wrap="square" lIns="0" tIns="0" rIns="0" bIns="0" rtlCol="0" anchor="ctr"/>
          <a:lstStyle/>
          <a:p>
            <a:pPr algn="ctr" indent="0" marL="0">
              <a:buNone/>
            </a:pPr>
            <a:r>
              <a:rPr lang="en-US" sz="1050" dirty="0">
                <a:solidFill>
                  <a:srgbClr val="1A1A1A"/>
                </a:solidFill>
                <a:latin typeface="Calibri" pitchFamily="34" charset="0"/>
                <a:ea typeface="Calibri" pitchFamily="34" charset="-122"/>
                <a:cs typeface="Calibri" pitchFamily="34" charset="-120"/>
              </a:rPr>
              <a:t>$66M</a:t>
            </a:r>
            <a:endParaRPr lang="en-US" sz="1050" dirty="0"/>
          </a:p>
        </p:txBody>
      </p:sp>
      <p:sp>
        <p:nvSpPr>
          <p:cNvPr id="46" name="Text 44"/>
          <p:cNvSpPr/>
          <p:nvPr/>
        </p:nvSpPr>
        <p:spPr>
          <a:xfrm>
            <a:off x="7178040" y="3730752"/>
            <a:ext cx="1097280" cy="274320"/>
          </a:xfrm>
          <a:prstGeom prst="rect">
            <a:avLst/>
          </a:prstGeom>
          <a:noFill/>
          <a:ln/>
        </p:spPr>
        <p:txBody>
          <a:bodyPr wrap="square" lIns="0" tIns="0" rIns="0" bIns="0" rtlCol="0" anchor="ctr"/>
          <a:lstStyle/>
          <a:p>
            <a:pPr algn="ctr" indent="0" marL="0">
              <a:buNone/>
            </a:pPr>
            <a:r>
              <a:rPr lang="en-US" sz="1050" b="1" dirty="0">
                <a:solidFill>
                  <a:srgbClr val="16A34A"/>
                </a:solidFill>
                <a:latin typeface="Calibri" pitchFamily="34" charset="0"/>
                <a:ea typeface="Calibri" pitchFamily="34" charset="-122"/>
                <a:cs typeface="Calibri" pitchFamily="34" charset="-120"/>
              </a:rPr>
              <a:t>+$4M</a:t>
            </a:r>
            <a:endParaRPr lang="en-US" sz="1050" dirty="0"/>
          </a:p>
        </p:txBody>
      </p:sp>
      <p:sp>
        <p:nvSpPr>
          <p:cNvPr id="47" name="Text 45"/>
          <p:cNvSpPr/>
          <p:nvPr/>
        </p:nvSpPr>
        <p:spPr>
          <a:xfrm>
            <a:off x="8458200" y="3730752"/>
            <a:ext cx="3319272" cy="274320"/>
          </a:xfrm>
          <a:prstGeom prst="rect">
            <a:avLst/>
          </a:prstGeom>
          <a:noFill/>
          <a:ln/>
        </p:spPr>
        <p:txBody>
          <a:bodyPr wrap="square" lIns="0" tIns="0" rIns="0" bIns="0" rtlCol="0" anchor="ctr"/>
          <a:lstStyle/>
          <a:p>
            <a:pPr indent="0" marL="0">
              <a:buNone/>
            </a:pPr>
            <a:r>
              <a:rPr lang="en-US" sz="1000" i="1" dirty="0">
                <a:solidFill>
                  <a:srgbClr val="6B7280"/>
                </a:solidFill>
                <a:latin typeface="Calibri" pitchFamily="34" charset="0"/>
                <a:ea typeface="Calibri" pitchFamily="34" charset="-122"/>
                <a:cs typeface="Calibri" pitchFamily="34" charset="-120"/>
              </a:rPr>
              <a:t>Pilot outperformed on conversion</a:t>
            </a:r>
            <a:endParaRPr lang="en-US" sz="1000" dirty="0"/>
          </a:p>
        </p:txBody>
      </p:sp>
      <p:sp>
        <p:nvSpPr>
          <p:cNvPr id="48" name="Shape 46"/>
          <p:cNvSpPr/>
          <p:nvPr/>
        </p:nvSpPr>
        <p:spPr>
          <a:xfrm>
            <a:off x="457200" y="4041648"/>
            <a:ext cx="3566160" cy="384048"/>
          </a:xfrm>
          <a:prstGeom prst="rect">
            <a:avLst/>
          </a:prstGeom>
          <a:solidFill>
            <a:srgbClr val="F7F5EE"/>
          </a:solidFill>
          <a:ln w="6350">
            <a:solidFill>
              <a:srgbClr val="E5E7EB"/>
            </a:solidFill>
            <a:prstDash val="solid"/>
          </a:ln>
        </p:spPr>
      </p:sp>
      <p:sp>
        <p:nvSpPr>
          <p:cNvPr id="49" name="Shape 47"/>
          <p:cNvSpPr/>
          <p:nvPr/>
        </p:nvSpPr>
        <p:spPr>
          <a:xfrm>
            <a:off x="4023360" y="4041648"/>
            <a:ext cx="1554480" cy="384048"/>
          </a:xfrm>
          <a:prstGeom prst="rect">
            <a:avLst/>
          </a:prstGeom>
          <a:solidFill>
            <a:srgbClr val="F7F5EE"/>
          </a:solidFill>
          <a:ln w="6350">
            <a:solidFill>
              <a:srgbClr val="E5E7EB"/>
            </a:solidFill>
            <a:prstDash val="solid"/>
          </a:ln>
        </p:spPr>
      </p:sp>
      <p:sp>
        <p:nvSpPr>
          <p:cNvPr id="50" name="Shape 48"/>
          <p:cNvSpPr/>
          <p:nvPr/>
        </p:nvSpPr>
        <p:spPr>
          <a:xfrm>
            <a:off x="5577840" y="4041648"/>
            <a:ext cx="1554480" cy="384048"/>
          </a:xfrm>
          <a:prstGeom prst="rect">
            <a:avLst/>
          </a:prstGeom>
          <a:solidFill>
            <a:srgbClr val="F7F5EE"/>
          </a:solidFill>
          <a:ln w="6350">
            <a:solidFill>
              <a:srgbClr val="E5E7EB"/>
            </a:solidFill>
            <a:prstDash val="solid"/>
          </a:ln>
        </p:spPr>
      </p:sp>
      <p:sp>
        <p:nvSpPr>
          <p:cNvPr id="51" name="Shape 49"/>
          <p:cNvSpPr/>
          <p:nvPr/>
        </p:nvSpPr>
        <p:spPr>
          <a:xfrm>
            <a:off x="7132320" y="4041648"/>
            <a:ext cx="1188720" cy="384048"/>
          </a:xfrm>
          <a:prstGeom prst="rect">
            <a:avLst/>
          </a:prstGeom>
          <a:solidFill>
            <a:srgbClr val="F7F5EE"/>
          </a:solidFill>
          <a:ln w="6350">
            <a:solidFill>
              <a:srgbClr val="E5E7EB"/>
            </a:solidFill>
            <a:prstDash val="solid"/>
          </a:ln>
        </p:spPr>
      </p:sp>
      <p:sp>
        <p:nvSpPr>
          <p:cNvPr id="52" name="Shape 50"/>
          <p:cNvSpPr/>
          <p:nvPr/>
        </p:nvSpPr>
        <p:spPr>
          <a:xfrm>
            <a:off x="8321040" y="4041648"/>
            <a:ext cx="3502152" cy="384048"/>
          </a:xfrm>
          <a:prstGeom prst="rect">
            <a:avLst/>
          </a:prstGeom>
          <a:solidFill>
            <a:srgbClr val="F7F5EE"/>
          </a:solidFill>
          <a:ln w="6350">
            <a:solidFill>
              <a:srgbClr val="E5E7EB"/>
            </a:solidFill>
            <a:prstDash val="solid"/>
          </a:ln>
        </p:spPr>
      </p:sp>
      <p:sp>
        <p:nvSpPr>
          <p:cNvPr id="53" name="Text 51"/>
          <p:cNvSpPr/>
          <p:nvPr/>
        </p:nvSpPr>
        <p:spPr>
          <a:xfrm>
            <a:off x="594360" y="4114800"/>
            <a:ext cx="3383280" cy="274320"/>
          </a:xfrm>
          <a:prstGeom prst="rect">
            <a:avLst/>
          </a:prstGeom>
          <a:noFill/>
          <a:ln/>
        </p:spPr>
        <p:txBody>
          <a:bodyPr wrap="square" lIns="0" tIns="0" rIns="0" bIns="0" rtlCol="0" anchor="ctr"/>
          <a:lstStyle/>
          <a:p>
            <a:pPr indent="0" marL="0">
              <a:buNone/>
            </a:pPr>
            <a:r>
              <a:rPr lang="en-US" sz="1050" b="1" dirty="0">
                <a:solidFill>
                  <a:srgbClr val="1A1A1A"/>
                </a:solidFill>
                <a:latin typeface="Calibri" pitchFamily="34" charset="0"/>
                <a:ea typeface="Calibri" pitchFamily="34" charset="-122"/>
                <a:cs typeface="Calibri" pitchFamily="34" charset="-120"/>
              </a:rPr>
              <a:t>Unified Customer Data Platform</a:t>
            </a:r>
            <a:endParaRPr lang="en-US" sz="1050" dirty="0"/>
          </a:p>
        </p:txBody>
      </p:sp>
      <p:sp>
        <p:nvSpPr>
          <p:cNvPr id="54" name="Text 52"/>
          <p:cNvSpPr/>
          <p:nvPr/>
        </p:nvSpPr>
        <p:spPr>
          <a:xfrm>
            <a:off x="4069080" y="4114800"/>
            <a:ext cx="1463040" cy="274320"/>
          </a:xfrm>
          <a:prstGeom prst="rect">
            <a:avLst/>
          </a:prstGeom>
          <a:noFill/>
          <a:ln/>
        </p:spPr>
        <p:txBody>
          <a:bodyPr wrap="square" lIns="0" tIns="0" rIns="0" bIns="0" rtlCol="0" anchor="ctr"/>
          <a:lstStyle/>
          <a:p>
            <a:pPr algn="ctr" indent="0" marL="0">
              <a:buNone/>
            </a:pPr>
            <a:r>
              <a:rPr lang="en-US" sz="1050" dirty="0">
                <a:solidFill>
                  <a:srgbClr val="1A1A1A"/>
                </a:solidFill>
                <a:latin typeface="Calibri" pitchFamily="34" charset="0"/>
                <a:ea typeface="Calibri" pitchFamily="34" charset="-122"/>
                <a:cs typeface="Calibri" pitchFamily="34" charset="-120"/>
              </a:rPr>
              <a:t>$38M</a:t>
            </a:r>
            <a:endParaRPr lang="en-US" sz="1050" dirty="0"/>
          </a:p>
        </p:txBody>
      </p:sp>
      <p:sp>
        <p:nvSpPr>
          <p:cNvPr id="55" name="Text 53"/>
          <p:cNvSpPr/>
          <p:nvPr/>
        </p:nvSpPr>
        <p:spPr>
          <a:xfrm>
            <a:off x="5623560" y="4114800"/>
            <a:ext cx="1463040" cy="274320"/>
          </a:xfrm>
          <a:prstGeom prst="rect">
            <a:avLst/>
          </a:prstGeom>
          <a:noFill/>
          <a:ln/>
        </p:spPr>
        <p:txBody>
          <a:bodyPr wrap="square" lIns="0" tIns="0" rIns="0" bIns="0" rtlCol="0" anchor="ctr"/>
          <a:lstStyle/>
          <a:p>
            <a:pPr algn="ctr" indent="0" marL="0">
              <a:buNone/>
            </a:pPr>
            <a:r>
              <a:rPr lang="en-US" sz="1050" dirty="0">
                <a:solidFill>
                  <a:srgbClr val="1A1A1A"/>
                </a:solidFill>
                <a:latin typeface="Calibri" pitchFamily="34" charset="0"/>
                <a:ea typeface="Calibri" pitchFamily="34" charset="-122"/>
                <a:cs typeface="Calibri" pitchFamily="34" charset="-120"/>
              </a:rPr>
              <a:t>$32M</a:t>
            </a:r>
            <a:endParaRPr lang="en-US" sz="1050" dirty="0"/>
          </a:p>
        </p:txBody>
      </p:sp>
      <p:sp>
        <p:nvSpPr>
          <p:cNvPr id="56" name="Text 54"/>
          <p:cNvSpPr/>
          <p:nvPr/>
        </p:nvSpPr>
        <p:spPr>
          <a:xfrm>
            <a:off x="7178040" y="4114800"/>
            <a:ext cx="1097280" cy="274320"/>
          </a:xfrm>
          <a:prstGeom prst="rect">
            <a:avLst/>
          </a:prstGeom>
          <a:noFill/>
          <a:ln/>
        </p:spPr>
        <p:txBody>
          <a:bodyPr wrap="square" lIns="0" tIns="0" rIns="0" bIns="0" rtlCol="0" anchor="ctr"/>
          <a:lstStyle/>
          <a:p>
            <a:pPr algn="ctr" indent="0" marL="0">
              <a:buNone/>
            </a:pPr>
            <a:r>
              <a:rPr lang="en-US" sz="1050" b="1" dirty="0">
                <a:solidFill>
                  <a:srgbClr val="DC2626"/>
                </a:solidFill>
                <a:latin typeface="Calibri" pitchFamily="34" charset="0"/>
                <a:ea typeface="Calibri" pitchFamily="34" charset="-122"/>
                <a:cs typeface="Calibri" pitchFamily="34" charset="-120"/>
              </a:rPr>
              <a:t>–$6M</a:t>
            </a:r>
            <a:endParaRPr lang="en-US" sz="1050" dirty="0"/>
          </a:p>
        </p:txBody>
      </p:sp>
      <p:sp>
        <p:nvSpPr>
          <p:cNvPr id="57" name="Text 55"/>
          <p:cNvSpPr/>
          <p:nvPr/>
        </p:nvSpPr>
        <p:spPr>
          <a:xfrm>
            <a:off x="8458200" y="4114800"/>
            <a:ext cx="3319272" cy="274320"/>
          </a:xfrm>
          <a:prstGeom prst="rect">
            <a:avLst/>
          </a:prstGeom>
          <a:noFill/>
          <a:ln/>
        </p:spPr>
        <p:txBody>
          <a:bodyPr wrap="square" lIns="0" tIns="0" rIns="0" bIns="0" rtlCol="0" anchor="ctr"/>
          <a:lstStyle/>
          <a:p>
            <a:pPr indent="0" marL="0">
              <a:buNone/>
            </a:pPr>
            <a:r>
              <a:rPr lang="en-US" sz="1000" i="1" dirty="0">
                <a:solidFill>
                  <a:srgbClr val="6B7280"/>
                </a:solidFill>
                <a:latin typeface="Calibri" pitchFamily="34" charset="0"/>
                <a:ea typeface="Calibri" pitchFamily="34" charset="-122"/>
                <a:cs typeface="Calibri" pitchFamily="34" charset="-120"/>
              </a:rPr>
              <a:t>Delayed activation cuts year-1 benefit</a:t>
            </a:r>
            <a:endParaRPr lang="en-US" sz="1000" dirty="0"/>
          </a:p>
        </p:txBody>
      </p:sp>
      <p:sp>
        <p:nvSpPr>
          <p:cNvPr id="58" name="Shape 56"/>
          <p:cNvSpPr/>
          <p:nvPr/>
        </p:nvSpPr>
        <p:spPr>
          <a:xfrm>
            <a:off x="457200" y="4425696"/>
            <a:ext cx="3566160" cy="384048"/>
          </a:xfrm>
          <a:prstGeom prst="rect">
            <a:avLst/>
          </a:prstGeom>
          <a:solidFill>
            <a:srgbClr val="FDFCF7"/>
          </a:solidFill>
          <a:ln w="6350">
            <a:solidFill>
              <a:srgbClr val="E5E7EB"/>
            </a:solidFill>
            <a:prstDash val="solid"/>
          </a:ln>
        </p:spPr>
      </p:sp>
      <p:sp>
        <p:nvSpPr>
          <p:cNvPr id="59" name="Shape 57"/>
          <p:cNvSpPr/>
          <p:nvPr/>
        </p:nvSpPr>
        <p:spPr>
          <a:xfrm>
            <a:off x="4023360" y="4425696"/>
            <a:ext cx="1554480" cy="384048"/>
          </a:xfrm>
          <a:prstGeom prst="rect">
            <a:avLst/>
          </a:prstGeom>
          <a:solidFill>
            <a:srgbClr val="FDFCF7"/>
          </a:solidFill>
          <a:ln w="6350">
            <a:solidFill>
              <a:srgbClr val="E5E7EB"/>
            </a:solidFill>
            <a:prstDash val="solid"/>
          </a:ln>
        </p:spPr>
      </p:sp>
      <p:sp>
        <p:nvSpPr>
          <p:cNvPr id="60" name="Shape 58"/>
          <p:cNvSpPr/>
          <p:nvPr/>
        </p:nvSpPr>
        <p:spPr>
          <a:xfrm>
            <a:off x="5577840" y="4425696"/>
            <a:ext cx="1554480" cy="384048"/>
          </a:xfrm>
          <a:prstGeom prst="rect">
            <a:avLst/>
          </a:prstGeom>
          <a:solidFill>
            <a:srgbClr val="FDFCF7"/>
          </a:solidFill>
          <a:ln w="6350">
            <a:solidFill>
              <a:srgbClr val="E5E7EB"/>
            </a:solidFill>
            <a:prstDash val="solid"/>
          </a:ln>
        </p:spPr>
      </p:sp>
      <p:sp>
        <p:nvSpPr>
          <p:cNvPr id="61" name="Shape 59"/>
          <p:cNvSpPr/>
          <p:nvPr/>
        </p:nvSpPr>
        <p:spPr>
          <a:xfrm>
            <a:off x="7132320" y="4425696"/>
            <a:ext cx="1188720" cy="384048"/>
          </a:xfrm>
          <a:prstGeom prst="rect">
            <a:avLst/>
          </a:prstGeom>
          <a:solidFill>
            <a:srgbClr val="FDFCF7"/>
          </a:solidFill>
          <a:ln w="6350">
            <a:solidFill>
              <a:srgbClr val="E5E7EB"/>
            </a:solidFill>
            <a:prstDash val="solid"/>
          </a:ln>
        </p:spPr>
      </p:sp>
      <p:sp>
        <p:nvSpPr>
          <p:cNvPr id="62" name="Shape 60"/>
          <p:cNvSpPr/>
          <p:nvPr/>
        </p:nvSpPr>
        <p:spPr>
          <a:xfrm>
            <a:off x="8321040" y="4425696"/>
            <a:ext cx="3502152" cy="384048"/>
          </a:xfrm>
          <a:prstGeom prst="rect">
            <a:avLst/>
          </a:prstGeom>
          <a:solidFill>
            <a:srgbClr val="FDFCF7"/>
          </a:solidFill>
          <a:ln w="6350">
            <a:solidFill>
              <a:srgbClr val="E5E7EB"/>
            </a:solidFill>
            <a:prstDash val="solid"/>
          </a:ln>
        </p:spPr>
      </p:sp>
      <p:sp>
        <p:nvSpPr>
          <p:cNvPr id="63" name="Text 61"/>
          <p:cNvSpPr/>
          <p:nvPr/>
        </p:nvSpPr>
        <p:spPr>
          <a:xfrm>
            <a:off x="594360" y="4498848"/>
            <a:ext cx="3383280" cy="274320"/>
          </a:xfrm>
          <a:prstGeom prst="rect">
            <a:avLst/>
          </a:prstGeom>
          <a:noFill/>
          <a:ln/>
        </p:spPr>
        <p:txBody>
          <a:bodyPr wrap="square" lIns="0" tIns="0" rIns="0" bIns="0" rtlCol="0" anchor="ctr"/>
          <a:lstStyle/>
          <a:p>
            <a:pPr indent="0" marL="0">
              <a:buNone/>
            </a:pPr>
            <a:r>
              <a:rPr lang="en-US" sz="1050" b="1" dirty="0">
                <a:solidFill>
                  <a:srgbClr val="1A1A1A"/>
                </a:solidFill>
                <a:latin typeface="Calibri" pitchFamily="34" charset="0"/>
                <a:ea typeface="Calibri" pitchFamily="34" charset="-122"/>
                <a:cs typeface="Calibri" pitchFamily="34" charset="-120"/>
              </a:rPr>
              <a:t>Supply Chain Velocity</a:t>
            </a:r>
            <a:endParaRPr lang="en-US" sz="1050" dirty="0"/>
          </a:p>
        </p:txBody>
      </p:sp>
      <p:sp>
        <p:nvSpPr>
          <p:cNvPr id="64" name="Text 62"/>
          <p:cNvSpPr/>
          <p:nvPr/>
        </p:nvSpPr>
        <p:spPr>
          <a:xfrm>
            <a:off x="4069080" y="4498848"/>
            <a:ext cx="1463040" cy="274320"/>
          </a:xfrm>
          <a:prstGeom prst="rect">
            <a:avLst/>
          </a:prstGeom>
          <a:noFill/>
          <a:ln/>
        </p:spPr>
        <p:txBody>
          <a:bodyPr wrap="square" lIns="0" tIns="0" rIns="0" bIns="0" rtlCol="0" anchor="ctr"/>
          <a:lstStyle/>
          <a:p>
            <a:pPr algn="ctr" indent="0" marL="0">
              <a:buNone/>
            </a:pPr>
            <a:r>
              <a:rPr lang="en-US" sz="1050" dirty="0">
                <a:solidFill>
                  <a:srgbClr val="1A1A1A"/>
                </a:solidFill>
                <a:latin typeface="Calibri" pitchFamily="34" charset="0"/>
                <a:ea typeface="Calibri" pitchFamily="34" charset="-122"/>
                <a:cs typeface="Calibri" pitchFamily="34" charset="-120"/>
              </a:rPr>
              <a:t>$44M</a:t>
            </a:r>
            <a:endParaRPr lang="en-US" sz="1050" dirty="0"/>
          </a:p>
        </p:txBody>
      </p:sp>
      <p:sp>
        <p:nvSpPr>
          <p:cNvPr id="65" name="Text 63"/>
          <p:cNvSpPr/>
          <p:nvPr/>
        </p:nvSpPr>
        <p:spPr>
          <a:xfrm>
            <a:off x="5623560" y="4498848"/>
            <a:ext cx="1463040" cy="274320"/>
          </a:xfrm>
          <a:prstGeom prst="rect">
            <a:avLst/>
          </a:prstGeom>
          <a:noFill/>
          <a:ln/>
        </p:spPr>
        <p:txBody>
          <a:bodyPr wrap="square" lIns="0" tIns="0" rIns="0" bIns="0" rtlCol="0" anchor="ctr"/>
          <a:lstStyle/>
          <a:p>
            <a:pPr algn="ctr" indent="0" marL="0">
              <a:buNone/>
            </a:pPr>
            <a:r>
              <a:rPr lang="en-US" sz="1050" dirty="0">
                <a:solidFill>
                  <a:srgbClr val="1A1A1A"/>
                </a:solidFill>
                <a:latin typeface="Calibri" pitchFamily="34" charset="0"/>
                <a:ea typeface="Calibri" pitchFamily="34" charset="-122"/>
                <a:cs typeface="Calibri" pitchFamily="34" charset="-120"/>
              </a:rPr>
              <a:t>$46M</a:t>
            </a:r>
            <a:endParaRPr lang="en-US" sz="1050" dirty="0"/>
          </a:p>
        </p:txBody>
      </p:sp>
      <p:sp>
        <p:nvSpPr>
          <p:cNvPr id="66" name="Text 64"/>
          <p:cNvSpPr/>
          <p:nvPr/>
        </p:nvSpPr>
        <p:spPr>
          <a:xfrm>
            <a:off x="7178040" y="4498848"/>
            <a:ext cx="1097280" cy="274320"/>
          </a:xfrm>
          <a:prstGeom prst="rect">
            <a:avLst/>
          </a:prstGeom>
          <a:noFill/>
          <a:ln/>
        </p:spPr>
        <p:txBody>
          <a:bodyPr wrap="square" lIns="0" tIns="0" rIns="0" bIns="0" rtlCol="0" anchor="ctr"/>
          <a:lstStyle/>
          <a:p>
            <a:pPr algn="ctr" indent="0" marL="0">
              <a:buNone/>
            </a:pPr>
            <a:r>
              <a:rPr lang="en-US" sz="1050" b="1" dirty="0">
                <a:solidFill>
                  <a:srgbClr val="16A34A"/>
                </a:solidFill>
                <a:latin typeface="Calibri" pitchFamily="34" charset="0"/>
                <a:ea typeface="Calibri" pitchFamily="34" charset="-122"/>
                <a:cs typeface="Calibri" pitchFamily="34" charset="-120"/>
              </a:rPr>
              <a:t>+$2M</a:t>
            </a:r>
            <a:endParaRPr lang="en-US" sz="1050" dirty="0"/>
          </a:p>
        </p:txBody>
      </p:sp>
      <p:sp>
        <p:nvSpPr>
          <p:cNvPr id="67" name="Text 65"/>
          <p:cNvSpPr/>
          <p:nvPr/>
        </p:nvSpPr>
        <p:spPr>
          <a:xfrm>
            <a:off x="8458200" y="4498848"/>
            <a:ext cx="3319272" cy="274320"/>
          </a:xfrm>
          <a:prstGeom prst="rect">
            <a:avLst/>
          </a:prstGeom>
          <a:noFill/>
          <a:ln/>
        </p:spPr>
        <p:txBody>
          <a:bodyPr wrap="square" lIns="0" tIns="0" rIns="0" bIns="0" rtlCol="0" anchor="ctr"/>
          <a:lstStyle/>
          <a:p>
            <a:pPr indent="0" marL="0">
              <a:buNone/>
            </a:pPr>
            <a:r>
              <a:rPr lang="en-US" sz="1000" i="1" dirty="0">
                <a:solidFill>
                  <a:srgbClr val="6B7280"/>
                </a:solidFill>
                <a:latin typeface="Calibri" pitchFamily="34" charset="0"/>
                <a:ea typeface="Calibri" pitchFamily="34" charset="-122"/>
                <a:cs typeface="Calibri" pitchFamily="34" charset="-120"/>
              </a:rPr>
              <a:t>WMS savings running ahead</a:t>
            </a:r>
            <a:endParaRPr lang="en-US" sz="1000" dirty="0"/>
          </a:p>
        </p:txBody>
      </p:sp>
      <p:sp>
        <p:nvSpPr>
          <p:cNvPr id="68" name="Shape 66"/>
          <p:cNvSpPr/>
          <p:nvPr/>
        </p:nvSpPr>
        <p:spPr>
          <a:xfrm>
            <a:off x="457200" y="4809744"/>
            <a:ext cx="3566160" cy="384048"/>
          </a:xfrm>
          <a:prstGeom prst="rect">
            <a:avLst/>
          </a:prstGeom>
          <a:solidFill>
            <a:srgbClr val="F7F5EE"/>
          </a:solidFill>
          <a:ln w="6350">
            <a:solidFill>
              <a:srgbClr val="E5E7EB"/>
            </a:solidFill>
            <a:prstDash val="solid"/>
          </a:ln>
        </p:spPr>
      </p:sp>
      <p:sp>
        <p:nvSpPr>
          <p:cNvPr id="69" name="Shape 67"/>
          <p:cNvSpPr/>
          <p:nvPr/>
        </p:nvSpPr>
        <p:spPr>
          <a:xfrm>
            <a:off x="4023360" y="4809744"/>
            <a:ext cx="1554480" cy="384048"/>
          </a:xfrm>
          <a:prstGeom prst="rect">
            <a:avLst/>
          </a:prstGeom>
          <a:solidFill>
            <a:srgbClr val="F7F5EE"/>
          </a:solidFill>
          <a:ln w="6350">
            <a:solidFill>
              <a:srgbClr val="E5E7EB"/>
            </a:solidFill>
            <a:prstDash val="solid"/>
          </a:ln>
        </p:spPr>
      </p:sp>
      <p:sp>
        <p:nvSpPr>
          <p:cNvPr id="70" name="Shape 68"/>
          <p:cNvSpPr/>
          <p:nvPr/>
        </p:nvSpPr>
        <p:spPr>
          <a:xfrm>
            <a:off x="5577840" y="4809744"/>
            <a:ext cx="1554480" cy="384048"/>
          </a:xfrm>
          <a:prstGeom prst="rect">
            <a:avLst/>
          </a:prstGeom>
          <a:solidFill>
            <a:srgbClr val="F7F5EE"/>
          </a:solidFill>
          <a:ln w="6350">
            <a:solidFill>
              <a:srgbClr val="E5E7EB"/>
            </a:solidFill>
            <a:prstDash val="solid"/>
          </a:ln>
        </p:spPr>
      </p:sp>
      <p:sp>
        <p:nvSpPr>
          <p:cNvPr id="71" name="Shape 69"/>
          <p:cNvSpPr/>
          <p:nvPr/>
        </p:nvSpPr>
        <p:spPr>
          <a:xfrm>
            <a:off x="7132320" y="4809744"/>
            <a:ext cx="1188720" cy="384048"/>
          </a:xfrm>
          <a:prstGeom prst="rect">
            <a:avLst/>
          </a:prstGeom>
          <a:solidFill>
            <a:srgbClr val="F7F5EE"/>
          </a:solidFill>
          <a:ln w="6350">
            <a:solidFill>
              <a:srgbClr val="E5E7EB"/>
            </a:solidFill>
            <a:prstDash val="solid"/>
          </a:ln>
        </p:spPr>
      </p:sp>
      <p:sp>
        <p:nvSpPr>
          <p:cNvPr id="72" name="Shape 70"/>
          <p:cNvSpPr/>
          <p:nvPr/>
        </p:nvSpPr>
        <p:spPr>
          <a:xfrm>
            <a:off x="8321040" y="4809744"/>
            <a:ext cx="3502152" cy="384048"/>
          </a:xfrm>
          <a:prstGeom prst="rect">
            <a:avLst/>
          </a:prstGeom>
          <a:solidFill>
            <a:srgbClr val="F7F5EE"/>
          </a:solidFill>
          <a:ln w="6350">
            <a:solidFill>
              <a:srgbClr val="E5E7EB"/>
            </a:solidFill>
            <a:prstDash val="solid"/>
          </a:ln>
        </p:spPr>
      </p:sp>
      <p:sp>
        <p:nvSpPr>
          <p:cNvPr id="73" name="Text 71"/>
          <p:cNvSpPr/>
          <p:nvPr/>
        </p:nvSpPr>
        <p:spPr>
          <a:xfrm>
            <a:off x="594360" y="4882896"/>
            <a:ext cx="3383280" cy="274320"/>
          </a:xfrm>
          <a:prstGeom prst="rect">
            <a:avLst/>
          </a:prstGeom>
          <a:noFill/>
          <a:ln/>
        </p:spPr>
        <p:txBody>
          <a:bodyPr wrap="square" lIns="0" tIns="0" rIns="0" bIns="0" rtlCol="0" anchor="ctr"/>
          <a:lstStyle/>
          <a:p>
            <a:pPr indent="0" marL="0">
              <a:buNone/>
            </a:pPr>
            <a:r>
              <a:rPr lang="en-US" sz="1050" b="1" dirty="0">
                <a:solidFill>
                  <a:srgbClr val="1A1A1A"/>
                </a:solidFill>
                <a:latin typeface="Calibri" pitchFamily="34" charset="0"/>
                <a:ea typeface="Calibri" pitchFamily="34" charset="-122"/>
                <a:cs typeface="Calibri" pitchFamily="34" charset="-120"/>
              </a:rPr>
              <a:t>Digital Loyalty Reboot</a:t>
            </a:r>
            <a:endParaRPr lang="en-US" sz="1050" dirty="0"/>
          </a:p>
        </p:txBody>
      </p:sp>
      <p:sp>
        <p:nvSpPr>
          <p:cNvPr id="74" name="Text 72"/>
          <p:cNvSpPr/>
          <p:nvPr/>
        </p:nvSpPr>
        <p:spPr>
          <a:xfrm>
            <a:off x="4069080" y="4882896"/>
            <a:ext cx="1463040" cy="274320"/>
          </a:xfrm>
          <a:prstGeom prst="rect">
            <a:avLst/>
          </a:prstGeom>
          <a:noFill/>
          <a:ln/>
        </p:spPr>
        <p:txBody>
          <a:bodyPr wrap="square" lIns="0" tIns="0" rIns="0" bIns="0" rtlCol="0" anchor="ctr"/>
          <a:lstStyle/>
          <a:p>
            <a:pPr algn="ctr" indent="0" marL="0">
              <a:buNone/>
            </a:pPr>
            <a:r>
              <a:rPr lang="en-US" sz="1050" dirty="0">
                <a:solidFill>
                  <a:srgbClr val="1A1A1A"/>
                </a:solidFill>
                <a:latin typeface="Calibri" pitchFamily="34" charset="0"/>
                <a:ea typeface="Calibri" pitchFamily="34" charset="-122"/>
                <a:cs typeface="Calibri" pitchFamily="34" charset="-120"/>
              </a:rPr>
              <a:t>$22M</a:t>
            </a:r>
            <a:endParaRPr lang="en-US" sz="1050" dirty="0"/>
          </a:p>
        </p:txBody>
      </p:sp>
      <p:sp>
        <p:nvSpPr>
          <p:cNvPr id="75" name="Text 73"/>
          <p:cNvSpPr/>
          <p:nvPr/>
        </p:nvSpPr>
        <p:spPr>
          <a:xfrm>
            <a:off x="5623560" y="4882896"/>
            <a:ext cx="1463040" cy="274320"/>
          </a:xfrm>
          <a:prstGeom prst="rect">
            <a:avLst/>
          </a:prstGeom>
          <a:noFill/>
          <a:ln/>
        </p:spPr>
        <p:txBody>
          <a:bodyPr wrap="square" lIns="0" tIns="0" rIns="0" bIns="0" rtlCol="0" anchor="ctr"/>
          <a:lstStyle/>
          <a:p>
            <a:pPr algn="ctr" indent="0" marL="0">
              <a:buNone/>
            </a:pPr>
            <a:r>
              <a:rPr lang="en-US" sz="1050" dirty="0">
                <a:solidFill>
                  <a:srgbClr val="1A1A1A"/>
                </a:solidFill>
                <a:latin typeface="Calibri" pitchFamily="34" charset="0"/>
                <a:ea typeface="Calibri" pitchFamily="34" charset="-122"/>
                <a:cs typeface="Calibri" pitchFamily="34" charset="-120"/>
              </a:rPr>
              <a:t>$18M</a:t>
            </a:r>
            <a:endParaRPr lang="en-US" sz="1050" dirty="0"/>
          </a:p>
        </p:txBody>
      </p:sp>
      <p:sp>
        <p:nvSpPr>
          <p:cNvPr id="76" name="Text 74"/>
          <p:cNvSpPr/>
          <p:nvPr/>
        </p:nvSpPr>
        <p:spPr>
          <a:xfrm>
            <a:off x="7178040" y="4882896"/>
            <a:ext cx="1097280" cy="274320"/>
          </a:xfrm>
          <a:prstGeom prst="rect">
            <a:avLst/>
          </a:prstGeom>
          <a:noFill/>
          <a:ln/>
        </p:spPr>
        <p:txBody>
          <a:bodyPr wrap="square" lIns="0" tIns="0" rIns="0" bIns="0" rtlCol="0" anchor="ctr"/>
          <a:lstStyle/>
          <a:p>
            <a:pPr algn="ctr" indent="0" marL="0">
              <a:buNone/>
            </a:pPr>
            <a:r>
              <a:rPr lang="en-US" sz="1050" b="1" dirty="0">
                <a:solidFill>
                  <a:srgbClr val="DC2626"/>
                </a:solidFill>
                <a:latin typeface="Calibri" pitchFamily="34" charset="0"/>
                <a:ea typeface="Calibri" pitchFamily="34" charset="-122"/>
                <a:cs typeface="Calibri" pitchFamily="34" charset="-120"/>
              </a:rPr>
              <a:t>–$4M</a:t>
            </a:r>
            <a:endParaRPr lang="en-US" sz="1050" dirty="0"/>
          </a:p>
        </p:txBody>
      </p:sp>
      <p:sp>
        <p:nvSpPr>
          <p:cNvPr id="77" name="Text 75"/>
          <p:cNvSpPr/>
          <p:nvPr/>
        </p:nvSpPr>
        <p:spPr>
          <a:xfrm>
            <a:off x="8458200" y="4882896"/>
            <a:ext cx="3319272" cy="274320"/>
          </a:xfrm>
          <a:prstGeom prst="rect">
            <a:avLst/>
          </a:prstGeom>
          <a:noFill/>
          <a:ln/>
        </p:spPr>
        <p:txBody>
          <a:bodyPr wrap="square" lIns="0" tIns="0" rIns="0" bIns="0" rtlCol="0" anchor="ctr"/>
          <a:lstStyle/>
          <a:p>
            <a:pPr indent="0" marL="0">
              <a:buNone/>
            </a:pPr>
            <a:r>
              <a:rPr lang="en-US" sz="1000" i="1" dirty="0">
                <a:solidFill>
                  <a:srgbClr val="6B7280"/>
                </a:solidFill>
                <a:latin typeface="Calibri" pitchFamily="34" charset="0"/>
                <a:ea typeface="Calibri" pitchFamily="34" charset="-122"/>
                <a:cs typeface="Calibri" pitchFamily="34" charset="-120"/>
              </a:rPr>
              <a:t>Scope descope + late sunset</a:t>
            </a:r>
            <a:endParaRPr lang="en-US" sz="1000" dirty="0"/>
          </a:p>
        </p:txBody>
      </p:sp>
      <p:sp>
        <p:nvSpPr>
          <p:cNvPr id="78" name="Shape 76"/>
          <p:cNvSpPr/>
          <p:nvPr/>
        </p:nvSpPr>
        <p:spPr>
          <a:xfrm>
            <a:off x="457200" y="5193792"/>
            <a:ext cx="3566160" cy="384048"/>
          </a:xfrm>
          <a:prstGeom prst="rect">
            <a:avLst/>
          </a:prstGeom>
          <a:solidFill>
            <a:srgbClr val="FDFCF7"/>
          </a:solidFill>
          <a:ln w="6350">
            <a:solidFill>
              <a:srgbClr val="E5E7EB"/>
            </a:solidFill>
            <a:prstDash val="solid"/>
          </a:ln>
        </p:spPr>
      </p:sp>
      <p:sp>
        <p:nvSpPr>
          <p:cNvPr id="79" name="Shape 77"/>
          <p:cNvSpPr/>
          <p:nvPr/>
        </p:nvSpPr>
        <p:spPr>
          <a:xfrm>
            <a:off x="4023360" y="5193792"/>
            <a:ext cx="1554480" cy="384048"/>
          </a:xfrm>
          <a:prstGeom prst="rect">
            <a:avLst/>
          </a:prstGeom>
          <a:solidFill>
            <a:srgbClr val="FDFCF7"/>
          </a:solidFill>
          <a:ln w="6350">
            <a:solidFill>
              <a:srgbClr val="E5E7EB"/>
            </a:solidFill>
            <a:prstDash val="solid"/>
          </a:ln>
        </p:spPr>
      </p:sp>
      <p:sp>
        <p:nvSpPr>
          <p:cNvPr id="80" name="Shape 78"/>
          <p:cNvSpPr/>
          <p:nvPr/>
        </p:nvSpPr>
        <p:spPr>
          <a:xfrm>
            <a:off x="5577840" y="5193792"/>
            <a:ext cx="1554480" cy="384048"/>
          </a:xfrm>
          <a:prstGeom prst="rect">
            <a:avLst/>
          </a:prstGeom>
          <a:solidFill>
            <a:srgbClr val="FDFCF7"/>
          </a:solidFill>
          <a:ln w="6350">
            <a:solidFill>
              <a:srgbClr val="E5E7EB"/>
            </a:solidFill>
            <a:prstDash val="solid"/>
          </a:ln>
        </p:spPr>
      </p:sp>
      <p:sp>
        <p:nvSpPr>
          <p:cNvPr id="81" name="Shape 79"/>
          <p:cNvSpPr/>
          <p:nvPr/>
        </p:nvSpPr>
        <p:spPr>
          <a:xfrm>
            <a:off x="7132320" y="5193792"/>
            <a:ext cx="1188720" cy="384048"/>
          </a:xfrm>
          <a:prstGeom prst="rect">
            <a:avLst/>
          </a:prstGeom>
          <a:solidFill>
            <a:srgbClr val="FDFCF7"/>
          </a:solidFill>
          <a:ln w="6350">
            <a:solidFill>
              <a:srgbClr val="E5E7EB"/>
            </a:solidFill>
            <a:prstDash val="solid"/>
          </a:ln>
        </p:spPr>
      </p:sp>
      <p:sp>
        <p:nvSpPr>
          <p:cNvPr id="82" name="Shape 80"/>
          <p:cNvSpPr/>
          <p:nvPr/>
        </p:nvSpPr>
        <p:spPr>
          <a:xfrm>
            <a:off x="8321040" y="5193792"/>
            <a:ext cx="3502152" cy="384048"/>
          </a:xfrm>
          <a:prstGeom prst="rect">
            <a:avLst/>
          </a:prstGeom>
          <a:solidFill>
            <a:srgbClr val="FDFCF7"/>
          </a:solidFill>
          <a:ln w="6350">
            <a:solidFill>
              <a:srgbClr val="E5E7EB"/>
            </a:solidFill>
            <a:prstDash val="solid"/>
          </a:ln>
        </p:spPr>
      </p:sp>
      <p:sp>
        <p:nvSpPr>
          <p:cNvPr id="83" name="Text 81"/>
          <p:cNvSpPr/>
          <p:nvPr/>
        </p:nvSpPr>
        <p:spPr>
          <a:xfrm>
            <a:off x="594360" y="5266944"/>
            <a:ext cx="3383280" cy="274320"/>
          </a:xfrm>
          <a:prstGeom prst="rect">
            <a:avLst/>
          </a:prstGeom>
          <a:noFill/>
          <a:ln/>
        </p:spPr>
        <p:txBody>
          <a:bodyPr wrap="square" lIns="0" tIns="0" rIns="0" bIns="0" rtlCol="0" anchor="ctr"/>
          <a:lstStyle/>
          <a:p>
            <a:pPr indent="0" marL="0">
              <a:buNone/>
            </a:pPr>
            <a:r>
              <a:rPr lang="en-US" sz="1050" b="1" dirty="0">
                <a:solidFill>
                  <a:srgbClr val="1A1A1A"/>
                </a:solidFill>
                <a:latin typeface="Calibri" pitchFamily="34" charset="0"/>
                <a:ea typeface="Calibri" pitchFamily="34" charset="-122"/>
                <a:cs typeface="Calibri" pitchFamily="34" charset="-120"/>
              </a:rPr>
              <a:t>Merchant Tools Modernization</a:t>
            </a:r>
            <a:endParaRPr lang="en-US" sz="1050" dirty="0"/>
          </a:p>
        </p:txBody>
      </p:sp>
      <p:sp>
        <p:nvSpPr>
          <p:cNvPr id="84" name="Text 82"/>
          <p:cNvSpPr/>
          <p:nvPr/>
        </p:nvSpPr>
        <p:spPr>
          <a:xfrm>
            <a:off x="4069080" y="5266944"/>
            <a:ext cx="1463040" cy="274320"/>
          </a:xfrm>
          <a:prstGeom prst="rect">
            <a:avLst/>
          </a:prstGeom>
          <a:noFill/>
          <a:ln/>
        </p:spPr>
        <p:txBody>
          <a:bodyPr wrap="square" lIns="0" tIns="0" rIns="0" bIns="0" rtlCol="0" anchor="ctr"/>
          <a:lstStyle/>
          <a:p>
            <a:pPr algn="ctr" indent="0" marL="0">
              <a:buNone/>
            </a:pPr>
            <a:r>
              <a:rPr lang="en-US" sz="1050" dirty="0">
                <a:solidFill>
                  <a:srgbClr val="1A1A1A"/>
                </a:solidFill>
                <a:latin typeface="Calibri" pitchFamily="34" charset="0"/>
                <a:ea typeface="Calibri" pitchFamily="34" charset="-122"/>
                <a:cs typeface="Calibri" pitchFamily="34" charset="-120"/>
              </a:rPr>
              <a:t>$14M</a:t>
            </a:r>
            <a:endParaRPr lang="en-US" sz="1050" dirty="0"/>
          </a:p>
        </p:txBody>
      </p:sp>
      <p:sp>
        <p:nvSpPr>
          <p:cNvPr id="85" name="Text 83"/>
          <p:cNvSpPr/>
          <p:nvPr/>
        </p:nvSpPr>
        <p:spPr>
          <a:xfrm>
            <a:off x="5623560" y="5266944"/>
            <a:ext cx="1463040" cy="274320"/>
          </a:xfrm>
          <a:prstGeom prst="rect">
            <a:avLst/>
          </a:prstGeom>
          <a:noFill/>
          <a:ln/>
        </p:spPr>
        <p:txBody>
          <a:bodyPr wrap="square" lIns="0" tIns="0" rIns="0" bIns="0" rtlCol="0" anchor="ctr"/>
          <a:lstStyle/>
          <a:p>
            <a:pPr algn="ctr" indent="0" marL="0">
              <a:buNone/>
            </a:pPr>
            <a:r>
              <a:rPr lang="en-US" sz="1050" dirty="0">
                <a:solidFill>
                  <a:srgbClr val="1A1A1A"/>
                </a:solidFill>
                <a:latin typeface="Calibri" pitchFamily="34" charset="0"/>
                <a:ea typeface="Calibri" pitchFamily="34" charset="-122"/>
                <a:cs typeface="Calibri" pitchFamily="34" charset="-120"/>
              </a:rPr>
              <a:t>$10M</a:t>
            </a:r>
            <a:endParaRPr lang="en-US" sz="1050" dirty="0"/>
          </a:p>
        </p:txBody>
      </p:sp>
      <p:sp>
        <p:nvSpPr>
          <p:cNvPr id="86" name="Text 84"/>
          <p:cNvSpPr/>
          <p:nvPr/>
        </p:nvSpPr>
        <p:spPr>
          <a:xfrm>
            <a:off x="7178040" y="5266944"/>
            <a:ext cx="1097280" cy="274320"/>
          </a:xfrm>
          <a:prstGeom prst="rect">
            <a:avLst/>
          </a:prstGeom>
          <a:noFill/>
          <a:ln/>
        </p:spPr>
        <p:txBody>
          <a:bodyPr wrap="square" lIns="0" tIns="0" rIns="0" bIns="0" rtlCol="0" anchor="ctr"/>
          <a:lstStyle/>
          <a:p>
            <a:pPr algn="ctr" indent="0" marL="0">
              <a:buNone/>
            </a:pPr>
            <a:r>
              <a:rPr lang="en-US" sz="1050" b="1" dirty="0">
                <a:solidFill>
                  <a:srgbClr val="DC2626"/>
                </a:solidFill>
                <a:latin typeface="Calibri" pitchFamily="34" charset="0"/>
                <a:ea typeface="Calibri" pitchFamily="34" charset="-122"/>
                <a:cs typeface="Calibri" pitchFamily="34" charset="-120"/>
              </a:rPr>
              <a:t>–$4M</a:t>
            </a:r>
            <a:endParaRPr lang="en-US" sz="1050" dirty="0"/>
          </a:p>
        </p:txBody>
      </p:sp>
      <p:sp>
        <p:nvSpPr>
          <p:cNvPr id="87" name="Text 85"/>
          <p:cNvSpPr/>
          <p:nvPr/>
        </p:nvSpPr>
        <p:spPr>
          <a:xfrm>
            <a:off x="8458200" y="5266944"/>
            <a:ext cx="3319272" cy="274320"/>
          </a:xfrm>
          <a:prstGeom prst="rect">
            <a:avLst/>
          </a:prstGeom>
          <a:noFill/>
          <a:ln/>
        </p:spPr>
        <p:txBody>
          <a:bodyPr wrap="square" lIns="0" tIns="0" rIns="0" bIns="0" rtlCol="0" anchor="ctr"/>
          <a:lstStyle/>
          <a:p>
            <a:pPr indent="0" marL="0">
              <a:buNone/>
            </a:pPr>
            <a:r>
              <a:rPr lang="en-US" sz="1000" i="1" dirty="0">
                <a:solidFill>
                  <a:srgbClr val="6B7280"/>
                </a:solidFill>
                <a:latin typeface="Calibri" pitchFamily="34" charset="0"/>
                <a:ea typeface="Calibri" pitchFamily="34" charset="-122"/>
                <a:cs typeface="Calibri" pitchFamily="34" charset="-120"/>
              </a:rPr>
              <a:t>Adoption velocity down 20%</a:t>
            </a:r>
            <a:endParaRPr lang="en-US" sz="1000" dirty="0"/>
          </a:p>
        </p:txBody>
      </p:sp>
      <p:sp>
        <p:nvSpPr>
          <p:cNvPr id="88" name="Shape 86"/>
          <p:cNvSpPr/>
          <p:nvPr/>
        </p:nvSpPr>
        <p:spPr>
          <a:xfrm>
            <a:off x="457200" y="5577840"/>
            <a:ext cx="3566160" cy="411480"/>
          </a:xfrm>
          <a:prstGeom prst="rect">
            <a:avLst/>
          </a:prstGeom>
          <a:solidFill>
            <a:srgbClr val="1E2761"/>
          </a:solidFill>
          <a:ln w="12700">
            <a:solidFill>
              <a:srgbClr val="1E2761"/>
            </a:solidFill>
            <a:prstDash val="solid"/>
          </a:ln>
        </p:spPr>
      </p:sp>
      <p:sp>
        <p:nvSpPr>
          <p:cNvPr id="89" name="Shape 87"/>
          <p:cNvSpPr/>
          <p:nvPr/>
        </p:nvSpPr>
        <p:spPr>
          <a:xfrm>
            <a:off x="4023360" y="5577840"/>
            <a:ext cx="1554480" cy="411480"/>
          </a:xfrm>
          <a:prstGeom prst="rect">
            <a:avLst/>
          </a:prstGeom>
          <a:solidFill>
            <a:srgbClr val="1E2761"/>
          </a:solidFill>
          <a:ln w="12700">
            <a:solidFill>
              <a:srgbClr val="1E2761"/>
            </a:solidFill>
            <a:prstDash val="solid"/>
          </a:ln>
        </p:spPr>
      </p:sp>
      <p:sp>
        <p:nvSpPr>
          <p:cNvPr id="90" name="Shape 88"/>
          <p:cNvSpPr/>
          <p:nvPr/>
        </p:nvSpPr>
        <p:spPr>
          <a:xfrm>
            <a:off x="5577840" y="5577840"/>
            <a:ext cx="1554480" cy="411480"/>
          </a:xfrm>
          <a:prstGeom prst="rect">
            <a:avLst/>
          </a:prstGeom>
          <a:solidFill>
            <a:srgbClr val="1E2761"/>
          </a:solidFill>
          <a:ln w="12700">
            <a:solidFill>
              <a:srgbClr val="1E2761"/>
            </a:solidFill>
            <a:prstDash val="solid"/>
          </a:ln>
        </p:spPr>
      </p:sp>
      <p:sp>
        <p:nvSpPr>
          <p:cNvPr id="91" name="Shape 89"/>
          <p:cNvSpPr/>
          <p:nvPr/>
        </p:nvSpPr>
        <p:spPr>
          <a:xfrm>
            <a:off x="7132320" y="5577840"/>
            <a:ext cx="1188720" cy="411480"/>
          </a:xfrm>
          <a:prstGeom prst="rect">
            <a:avLst/>
          </a:prstGeom>
          <a:solidFill>
            <a:srgbClr val="1E2761"/>
          </a:solidFill>
          <a:ln w="12700">
            <a:solidFill>
              <a:srgbClr val="1E2761"/>
            </a:solidFill>
            <a:prstDash val="solid"/>
          </a:ln>
        </p:spPr>
      </p:sp>
      <p:sp>
        <p:nvSpPr>
          <p:cNvPr id="92" name="Shape 90"/>
          <p:cNvSpPr/>
          <p:nvPr/>
        </p:nvSpPr>
        <p:spPr>
          <a:xfrm>
            <a:off x="8321040" y="5577840"/>
            <a:ext cx="3502152" cy="411480"/>
          </a:xfrm>
          <a:prstGeom prst="rect">
            <a:avLst/>
          </a:prstGeom>
          <a:solidFill>
            <a:srgbClr val="1E2761"/>
          </a:solidFill>
          <a:ln w="12700">
            <a:solidFill>
              <a:srgbClr val="1E2761"/>
            </a:solidFill>
            <a:prstDash val="solid"/>
          </a:ln>
        </p:spPr>
      </p:sp>
      <p:sp>
        <p:nvSpPr>
          <p:cNvPr id="93" name="Text 91"/>
          <p:cNvSpPr/>
          <p:nvPr/>
        </p:nvSpPr>
        <p:spPr>
          <a:xfrm>
            <a:off x="594360" y="5660136"/>
            <a:ext cx="3383280" cy="274320"/>
          </a:xfrm>
          <a:prstGeom prst="rect">
            <a:avLst/>
          </a:prstGeom>
          <a:noFill/>
          <a:ln/>
        </p:spPr>
        <p:txBody>
          <a:bodyPr wrap="square" lIns="0" tIns="0" rIns="0" bIns="0" rtlCol="0" anchor="ctr"/>
          <a:lstStyle/>
          <a:p>
            <a:pPr algn="l" indent="0" marL="0">
              <a:buNone/>
            </a:pPr>
            <a:r>
              <a:rPr lang="en-US" sz="1100" b="1" dirty="0">
                <a:solidFill>
                  <a:srgbClr val="FDFCF7"/>
                </a:solidFill>
                <a:latin typeface="Calibri" pitchFamily="34" charset="0"/>
                <a:ea typeface="Calibri" pitchFamily="34" charset="-122"/>
                <a:cs typeface="Calibri" pitchFamily="34" charset="-120"/>
              </a:rPr>
              <a:t>Portfolio</a:t>
            </a:r>
            <a:endParaRPr lang="en-US" sz="1100" dirty="0"/>
          </a:p>
        </p:txBody>
      </p:sp>
      <p:sp>
        <p:nvSpPr>
          <p:cNvPr id="94" name="Text 92"/>
          <p:cNvSpPr/>
          <p:nvPr/>
        </p:nvSpPr>
        <p:spPr>
          <a:xfrm>
            <a:off x="4069080" y="5660136"/>
            <a:ext cx="1371600" cy="274320"/>
          </a:xfrm>
          <a:prstGeom prst="rect">
            <a:avLst/>
          </a:prstGeom>
          <a:noFill/>
          <a:ln/>
        </p:spPr>
        <p:txBody>
          <a:bodyPr wrap="square" lIns="0" tIns="0" rIns="0" bIns="0" rtlCol="0" anchor="ctr"/>
          <a:lstStyle/>
          <a:p>
            <a:pPr algn="ctr" indent="0" marL="0">
              <a:buNone/>
            </a:pPr>
            <a:r>
              <a:rPr lang="en-US" sz="1100" b="1" dirty="0">
                <a:solidFill>
                  <a:srgbClr val="FDFCF7"/>
                </a:solidFill>
                <a:latin typeface="Calibri" pitchFamily="34" charset="0"/>
                <a:ea typeface="Calibri" pitchFamily="34" charset="-122"/>
                <a:cs typeface="Calibri" pitchFamily="34" charset="-120"/>
              </a:rPr>
              <a:t>$180M</a:t>
            </a:r>
            <a:endParaRPr lang="en-US" sz="1100" dirty="0"/>
          </a:p>
        </p:txBody>
      </p:sp>
      <p:sp>
        <p:nvSpPr>
          <p:cNvPr id="95" name="Text 93"/>
          <p:cNvSpPr/>
          <p:nvPr/>
        </p:nvSpPr>
        <p:spPr>
          <a:xfrm>
            <a:off x="5623560" y="5660136"/>
            <a:ext cx="1371600" cy="274320"/>
          </a:xfrm>
          <a:prstGeom prst="rect">
            <a:avLst/>
          </a:prstGeom>
          <a:noFill/>
          <a:ln/>
        </p:spPr>
        <p:txBody>
          <a:bodyPr wrap="square" lIns="0" tIns="0" rIns="0" bIns="0" rtlCol="0" anchor="ctr"/>
          <a:lstStyle/>
          <a:p>
            <a:pPr algn="ctr" indent="0" marL="0">
              <a:buNone/>
            </a:pPr>
            <a:r>
              <a:rPr lang="en-US" sz="1100" b="1" dirty="0">
                <a:solidFill>
                  <a:srgbClr val="FDFCF7"/>
                </a:solidFill>
                <a:latin typeface="Calibri" pitchFamily="34" charset="0"/>
                <a:ea typeface="Calibri" pitchFamily="34" charset="-122"/>
                <a:cs typeface="Calibri" pitchFamily="34" charset="-120"/>
              </a:rPr>
              <a:t>$172M</a:t>
            </a:r>
            <a:endParaRPr lang="en-US" sz="1100" dirty="0"/>
          </a:p>
        </p:txBody>
      </p:sp>
      <p:sp>
        <p:nvSpPr>
          <p:cNvPr id="96" name="Text 94"/>
          <p:cNvSpPr/>
          <p:nvPr/>
        </p:nvSpPr>
        <p:spPr>
          <a:xfrm>
            <a:off x="7178040" y="5660136"/>
            <a:ext cx="1005840" cy="274320"/>
          </a:xfrm>
          <a:prstGeom prst="rect">
            <a:avLst/>
          </a:prstGeom>
          <a:noFill/>
          <a:ln/>
        </p:spPr>
        <p:txBody>
          <a:bodyPr wrap="square" lIns="0" tIns="0" rIns="0" bIns="0" rtlCol="0" anchor="ctr"/>
          <a:lstStyle/>
          <a:p>
            <a:pPr algn="ctr" indent="0" marL="0">
              <a:buNone/>
            </a:pPr>
            <a:r>
              <a:rPr lang="en-US" sz="1100" b="1" dirty="0">
                <a:solidFill>
                  <a:srgbClr val="FDFCF7"/>
                </a:solidFill>
                <a:latin typeface="Calibri" pitchFamily="34" charset="0"/>
                <a:ea typeface="Calibri" pitchFamily="34" charset="-122"/>
                <a:cs typeface="Calibri" pitchFamily="34" charset="-120"/>
              </a:rPr>
              <a:t>–$8M</a:t>
            </a:r>
            <a:endParaRPr lang="en-US" sz="1100" dirty="0"/>
          </a:p>
        </p:txBody>
      </p:sp>
      <p:sp>
        <p:nvSpPr>
          <p:cNvPr id="97" name="Text 95"/>
          <p:cNvSpPr/>
          <p:nvPr/>
        </p:nvSpPr>
        <p:spPr>
          <a:xfrm>
            <a:off x="8458200" y="5660136"/>
            <a:ext cx="3319272" cy="274320"/>
          </a:xfrm>
          <a:prstGeom prst="rect">
            <a:avLst/>
          </a:prstGeom>
          <a:noFill/>
          <a:ln/>
        </p:spPr>
        <p:txBody>
          <a:bodyPr wrap="square" lIns="0" tIns="0" rIns="0" bIns="0" rtlCol="0" anchor="ctr"/>
          <a:lstStyle/>
          <a:p>
            <a:pPr algn="l" indent="0" marL="0">
              <a:buNone/>
            </a:pPr>
            <a:r>
              <a:rPr lang="en-US" sz="1100" b="1" dirty="0">
                <a:solidFill>
                  <a:srgbClr val="FDFCF7"/>
                </a:solidFill>
                <a:latin typeface="Calibri" pitchFamily="34" charset="0"/>
                <a:ea typeface="Calibri" pitchFamily="34" charset="-122"/>
                <a:cs typeface="Calibri" pitchFamily="34" charset="-120"/>
              </a:rPr>
              <a:t>Net of gains and losses</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CF7"/>
        </a:solidFill>
      </p:bgPr>
    </p:bg>
    <p:spTree>
      <p:nvGrpSpPr>
        <p:cNvPr id="1" name=""/>
        <p:cNvGrpSpPr/>
        <p:nvPr/>
      </p:nvGrpSpPr>
      <p:grpSpPr>
        <a:xfrm>
          <a:off x="0" y="0"/>
          <a:ext cx="0" cy="0"/>
          <a:chOff x="0" y="0"/>
          <a:chExt cx="0" cy="0"/>
        </a:xfrm>
      </p:grpSpPr>
      <p:sp>
        <p:nvSpPr>
          <p:cNvPr id="2" name="Shape 0"/>
          <p:cNvSpPr/>
          <p:nvPr/>
        </p:nvSpPr>
        <p:spPr>
          <a:xfrm>
            <a:off x="457200" y="320040"/>
            <a:ext cx="320040" cy="54864"/>
          </a:xfrm>
          <a:prstGeom prst="rect">
            <a:avLst/>
          </a:prstGeom>
          <a:solidFill>
            <a:srgbClr val="B8894A"/>
          </a:solidFill>
          <a:ln w="12700">
            <a:solidFill>
              <a:srgbClr val="B8894A"/>
            </a:solidFill>
            <a:prstDash val="solid"/>
          </a:ln>
        </p:spPr>
      </p:sp>
      <p:sp>
        <p:nvSpPr>
          <p:cNvPr id="3" name="Text 1"/>
          <p:cNvSpPr/>
          <p:nvPr/>
        </p:nvSpPr>
        <p:spPr>
          <a:xfrm>
            <a:off x="868680" y="256032"/>
            <a:ext cx="5486400" cy="228600"/>
          </a:xfrm>
          <a:prstGeom prst="rect">
            <a:avLst/>
          </a:prstGeom>
          <a:noFill/>
          <a:ln/>
        </p:spPr>
        <p:txBody>
          <a:bodyPr wrap="square" lIns="0" tIns="0" rIns="0" bIns="0" rtlCol="0" anchor="ctr"/>
          <a:lstStyle/>
          <a:p>
            <a:pPr indent="0" marL="0">
              <a:buNone/>
            </a:pPr>
            <a:r>
              <a:rPr lang="en-US" sz="900" b="1" spc="300" kern="0" dirty="0">
                <a:solidFill>
                  <a:srgbClr val="1E2761"/>
                </a:solidFill>
                <a:latin typeface="Calibri" pitchFamily="34" charset="0"/>
                <a:ea typeface="Calibri" pitchFamily="34" charset="-122"/>
                <a:cs typeface="Calibri" pitchFamily="34" charset="-120"/>
              </a:rPr>
              <a:t>PROJECT NORTH STAR</a:t>
            </a:r>
            <a:endParaRPr lang="en-US" sz="900" dirty="0"/>
          </a:p>
        </p:txBody>
      </p:sp>
      <p:sp>
        <p:nvSpPr>
          <p:cNvPr id="4" name="Text 2"/>
          <p:cNvSpPr/>
          <p:nvPr/>
        </p:nvSpPr>
        <p:spPr>
          <a:xfrm>
            <a:off x="7162495" y="256032"/>
            <a:ext cx="4480560" cy="228600"/>
          </a:xfrm>
          <a:prstGeom prst="rect">
            <a:avLst/>
          </a:prstGeom>
          <a:noFill/>
          <a:ln/>
        </p:spPr>
        <p:txBody>
          <a:bodyPr wrap="square" lIns="0" tIns="0" rIns="0" bIns="0" rtlCol="0" anchor="ctr"/>
          <a:lstStyle/>
          <a:p>
            <a:pPr algn="r" indent="0" marL="0">
              <a:buNone/>
            </a:pPr>
            <a:r>
              <a:rPr lang="en-US" sz="900" spc="200" kern="0" dirty="0">
                <a:solidFill>
                  <a:srgbClr val="6B7280"/>
                </a:solidFill>
                <a:latin typeface="Calibri" pitchFamily="34" charset="0"/>
                <a:ea typeface="Calibri" pitchFamily="34" charset="-122"/>
                <a:cs typeface="Calibri" pitchFamily="34" charset="-120"/>
              </a:rPr>
              <a:t>Q3 2026 STEERING COMMITTEE  ·  CONFIDENTIAL</a:t>
            </a:r>
            <a:endParaRPr lang="en-US" sz="900" dirty="0"/>
          </a:p>
        </p:txBody>
      </p:sp>
      <p:sp>
        <p:nvSpPr>
          <p:cNvPr id="5" name="Shape 3"/>
          <p:cNvSpPr/>
          <p:nvPr/>
        </p:nvSpPr>
        <p:spPr>
          <a:xfrm>
            <a:off x="457200" y="502920"/>
            <a:ext cx="11277295" cy="0"/>
          </a:xfrm>
          <a:prstGeom prst="line">
            <a:avLst/>
          </a:prstGeom>
          <a:noFill/>
          <a:ln w="9525">
            <a:solidFill>
              <a:srgbClr val="E5E7EB"/>
            </a:solidFill>
            <a:prstDash val="solid"/>
          </a:ln>
        </p:spPr>
      </p:sp>
      <p:sp>
        <p:nvSpPr>
          <p:cNvPr id="6" name="Shape 4"/>
          <p:cNvSpPr/>
          <p:nvPr/>
        </p:nvSpPr>
        <p:spPr>
          <a:xfrm>
            <a:off x="457200" y="6400800"/>
            <a:ext cx="11277295" cy="0"/>
          </a:xfrm>
          <a:prstGeom prst="line">
            <a:avLst/>
          </a:prstGeom>
          <a:noFill/>
          <a:ln w="9525">
            <a:solidFill>
              <a:srgbClr val="E5E7EB"/>
            </a:solidFill>
            <a:prstDash val="solid"/>
          </a:ln>
        </p:spPr>
      </p:sp>
      <p:sp>
        <p:nvSpPr>
          <p:cNvPr id="7" name="Text 5"/>
          <p:cNvSpPr/>
          <p:nvPr/>
        </p:nvSpPr>
        <p:spPr>
          <a:xfrm>
            <a:off x="457200" y="6473952"/>
            <a:ext cx="5486400" cy="201168"/>
          </a:xfrm>
          <a:prstGeom prst="rect">
            <a:avLst/>
          </a:prstGeom>
          <a:noFill/>
          <a:ln/>
        </p:spPr>
        <p:txBody>
          <a:bodyPr wrap="square" lIns="0" tIns="0" rIns="0" bIns="0" rtlCol="0" anchor="ctr"/>
          <a:lstStyle/>
          <a:p>
            <a:pPr indent="0" marL="0">
              <a:buNone/>
            </a:pPr>
            <a:r>
              <a:rPr lang="en-US" sz="850" spc="100" kern="0" dirty="0">
                <a:solidFill>
                  <a:srgbClr val="6B7280"/>
                </a:solidFill>
                <a:latin typeface="Calibri" pitchFamily="34" charset="0"/>
                <a:ea typeface="Calibri" pitchFamily="34" charset="-122"/>
                <a:cs typeface="Calibri" pitchFamily="34" charset="-120"/>
              </a:rPr>
              <a:t>Maple Retail  ·  Transformation Management Office</a:t>
            </a:r>
            <a:endParaRPr lang="en-US" sz="850" dirty="0"/>
          </a:p>
        </p:txBody>
      </p:sp>
      <p:sp>
        <p:nvSpPr>
          <p:cNvPr id="8" name="Text 6"/>
          <p:cNvSpPr/>
          <p:nvPr/>
        </p:nvSpPr>
        <p:spPr>
          <a:xfrm>
            <a:off x="9448495" y="6473952"/>
            <a:ext cx="2286000" cy="201168"/>
          </a:xfrm>
          <a:prstGeom prst="rect">
            <a:avLst/>
          </a:prstGeom>
          <a:noFill/>
          <a:ln/>
        </p:spPr>
        <p:txBody>
          <a:bodyPr wrap="square" lIns="0" tIns="0" rIns="0" bIns="0" rtlCol="0" anchor="ctr"/>
          <a:lstStyle/>
          <a:p>
            <a:pPr algn="r" indent="0" marL="0">
              <a:buNone/>
            </a:pPr>
            <a:r>
              <a:rPr lang="en-US" sz="850" dirty="0">
                <a:solidFill>
                  <a:srgbClr val="6B7280"/>
                </a:solidFill>
                <a:latin typeface="Calibri" pitchFamily="34" charset="0"/>
                <a:ea typeface="Calibri" pitchFamily="34" charset="-122"/>
                <a:cs typeface="Calibri" pitchFamily="34" charset="-120"/>
              </a:rPr>
              <a:t>Page 8 of 10</a:t>
            </a:r>
            <a:endParaRPr lang="en-US" sz="850" dirty="0"/>
          </a:p>
        </p:txBody>
      </p:sp>
      <p:sp>
        <p:nvSpPr>
          <p:cNvPr id="9" name="Text 7"/>
          <p:cNvSpPr/>
          <p:nvPr/>
        </p:nvSpPr>
        <p:spPr>
          <a:xfrm>
            <a:off x="457200" y="685800"/>
            <a:ext cx="9144000" cy="274320"/>
          </a:xfrm>
          <a:prstGeom prst="rect">
            <a:avLst/>
          </a:prstGeom>
          <a:noFill/>
          <a:ln/>
        </p:spPr>
        <p:txBody>
          <a:bodyPr wrap="square" lIns="0" tIns="0" rIns="0" bIns="0" rtlCol="0" anchor="ctr"/>
          <a:lstStyle/>
          <a:p>
            <a:pPr indent="0" marL="0">
              <a:buNone/>
            </a:pPr>
            <a:r>
              <a:rPr lang="en-US" sz="1000" b="1" spc="300" kern="0" dirty="0">
                <a:solidFill>
                  <a:srgbClr val="B8894A"/>
                </a:solidFill>
                <a:latin typeface="Calibri" pitchFamily="34" charset="0"/>
                <a:ea typeface="Calibri" pitchFamily="34" charset="-122"/>
                <a:cs typeface="Calibri" pitchFamily="34" charset="-120"/>
              </a:rPr>
              <a:t>TOP PROGRAM RISKS</a:t>
            </a:r>
            <a:endParaRPr lang="en-US" sz="1000" dirty="0"/>
          </a:p>
        </p:txBody>
      </p:sp>
      <p:sp>
        <p:nvSpPr>
          <p:cNvPr id="10" name="Text 8"/>
          <p:cNvSpPr/>
          <p:nvPr/>
        </p:nvSpPr>
        <p:spPr>
          <a:xfrm>
            <a:off x="457200" y="960120"/>
            <a:ext cx="11277295" cy="640080"/>
          </a:xfrm>
          <a:prstGeom prst="rect">
            <a:avLst/>
          </a:prstGeom>
          <a:noFill/>
          <a:ln/>
        </p:spPr>
        <p:txBody>
          <a:bodyPr wrap="square" lIns="0" tIns="0" rIns="0" bIns="0" rtlCol="0" anchor="ctr"/>
          <a:lstStyle/>
          <a:p>
            <a:pPr indent="0" marL="0">
              <a:buNone/>
            </a:pPr>
            <a:r>
              <a:rPr lang="en-US" sz="3000" b="1" dirty="0">
                <a:solidFill>
                  <a:srgbClr val="1A1A1A"/>
                </a:solidFill>
                <a:latin typeface="Cambria" pitchFamily="34" charset="0"/>
                <a:ea typeface="Cambria" pitchFamily="34" charset="-122"/>
                <a:cs typeface="Cambria" pitchFamily="34" charset="-120"/>
              </a:rPr>
              <a:t>Five risks matter this quarter. Two need EC action.</a:t>
            </a:r>
            <a:endParaRPr lang="en-US" sz="3000" dirty="0"/>
          </a:p>
        </p:txBody>
      </p:sp>
      <p:sp>
        <p:nvSpPr>
          <p:cNvPr id="11" name="Shape 9"/>
          <p:cNvSpPr/>
          <p:nvPr/>
        </p:nvSpPr>
        <p:spPr>
          <a:xfrm>
            <a:off x="457200" y="2194560"/>
            <a:ext cx="822960" cy="365760"/>
          </a:xfrm>
          <a:prstGeom prst="rect">
            <a:avLst/>
          </a:prstGeom>
          <a:solidFill>
            <a:srgbClr val="1E2761"/>
          </a:solidFill>
          <a:ln w="12700">
            <a:solidFill>
              <a:srgbClr val="1E2761"/>
            </a:solidFill>
            <a:prstDash val="solid"/>
          </a:ln>
        </p:spPr>
      </p:sp>
      <p:sp>
        <p:nvSpPr>
          <p:cNvPr id="12" name="Text 10"/>
          <p:cNvSpPr/>
          <p:nvPr/>
        </p:nvSpPr>
        <p:spPr>
          <a:xfrm>
            <a:off x="566928" y="2267712"/>
            <a:ext cx="640080" cy="256032"/>
          </a:xfrm>
          <a:prstGeom prst="rect">
            <a:avLst/>
          </a:prstGeom>
          <a:noFill/>
          <a:ln/>
        </p:spPr>
        <p:txBody>
          <a:bodyPr wrap="square" lIns="0" tIns="0" rIns="0" bIns="0" rtlCol="0" anchor="ctr"/>
          <a:lstStyle/>
          <a:p>
            <a:pPr algn="l" indent="0" marL="0">
              <a:buNone/>
            </a:pPr>
            <a:r>
              <a:rPr lang="en-US" sz="900" b="1" spc="200" kern="0" dirty="0">
                <a:solidFill>
                  <a:srgbClr val="FDFCF7"/>
                </a:solidFill>
                <a:latin typeface="Calibri" pitchFamily="34" charset="0"/>
                <a:ea typeface="Calibri" pitchFamily="34" charset="-122"/>
                <a:cs typeface="Calibri" pitchFamily="34" charset="-120"/>
              </a:rPr>
              <a:t>ID</a:t>
            </a:r>
            <a:endParaRPr lang="en-US" sz="900" dirty="0"/>
          </a:p>
        </p:txBody>
      </p:sp>
      <p:sp>
        <p:nvSpPr>
          <p:cNvPr id="13" name="Shape 11"/>
          <p:cNvSpPr/>
          <p:nvPr/>
        </p:nvSpPr>
        <p:spPr>
          <a:xfrm>
            <a:off x="1280160" y="2194560"/>
            <a:ext cx="4114800" cy="365760"/>
          </a:xfrm>
          <a:prstGeom prst="rect">
            <a:avLst/>
          </a:prstGeom>
          <a:solidFill>
            <a:srgbClr val="1E2761"/>
          </a:solidFill>
          <a:ln w="12700">
            <a:solidFill>
              <a:srgbClr val="1E2761"/>
            </a:solidFill>
            <a:prstDash val="solid"/>
          </a:ln>
        </p:spPr>
      </p:sp>
      <p:sp>
        <p:nvSpPr>
          <p:cNvPr id="14" name="Text 12"/>
          <p:cNvSpPr/>
          <p:nvPr/>
        </p:nvSpPr>
        <p:spPr>
          <a:xfrm>
            <a:off x="1389888" y="2267712"/>
            <a:ext cx="3931920" cy="256032"/>
          </a:xfrm>
          <a:prstGeom prst="rect">
            <a:avLst/>
          </a:prstGeom>
          <a:noFill/>
          <a:ln/>
        </p:spPr>
        <p:txBody>
          <a:bodyPr wrap="square" lIns="0" tIns="0" rIns="0" bIns="0" rtlCol="0" anchor="ctr"/>
          <a:lstStyle/>
          <a:p>
            <a:pPr algn="l" indent="0" marL="0">
              <a:buNone/>
            </a:pPr>
            <a:r>
              <a:rPr lang="en-US" sz="900" b="1" spc="200" kern="0" dirty="0">
                <a:solidFill>
                  <a:srgbClr val="FDFCF7"/>
                </a:solidFill>
                <a:latin typeface="Calibri" pitchFamily="34" charset="0"/>
                <a:ea typeface="Calibri" pitchFamily="34" charset="-122"/>
                <a:cs typeface="Calibri" pitchFamily="34" charset="-120"/>
              </a:rPr>
              <a:t>RISK</a:t>
            </a:r>
            <a:endParaRPr lang="en-US" sz="900" dirty="0"/>
          </a:p>
        </p:txBody>
      </p:sp>
      <p:sp>
        <p:nvSpPr>
          <p:cNvPr id="15" name="Shape 13"/>
          <p:cNvSpPr/>
          <p:nvPr/>
        </p:nvSpPr>
        <p:spPr>
          <a:xfrm>
            <a:off x="5394960" y="2194560"/>
            <a:ext cx="1051560" cy="365760"/>
          </a:xfrm>
          <a:prstGeom prst="rect">
            <a:avLst/>
          </a:prstGeom>
          <a:solidFill>
            <a:srgbClr val="1E2761"/>
          </a:solidFill>
          <a:ln w="12700">
            <a:solidFill>
              <a:srgbClr val="1E2761"/>
            </a:solidFill>
            <a:prstDash val="solid"/>
          </a:ln>
        </p:spPr>
      </p:sp>
      <p:sp>
        <p:nvSpPr>
          <p:cNvPr id="16" name="Text 14"/>
          <p:cNvSpPr/>
          <p:nvPr/>
        </p:nvSpPr>
        <p:spPr>
          <a:xfrm>
            <a:off x="5504688" y="2267712"/>
            <a:ext cx="868680" cy="256032"/>
          </a:xfrm>
          <a:prstGeom prst="rect">
            <a:avLst/>
          </a:prstGeom>
          <a:noFill/>
          <a:ln/>
        </p:spPr>
        <p:txBody>
          <a:bodyPr wrap="square" lIns="0" tIns="0" rIns="0" bIns="0" rtlCol="0" anchor="ctr"/>
          <a:lstStyle/>
          <a:p>
            <a:pPr algn="ctr" indent="0" marL="0">
              <a:buNone/>
            </a:pPr>
            <a:r>
              <a:rPr lang="en-US" sz="900" b="1" spc="200" kern="0" dirty="0">
                <a:solidFill>
                  <a:srgbClr val="FDFCF7"/>
                </a:solidFill>
                <a:latin typeface="Calibri" pitchFamily="34" charset="0"/>
                <a:ea typeface="Calibri" pitchFamily="34" charset="-122"/>
                <a:cs typeface="Calibri" pitchFamily="34" charset="-120"/>
              </a:rPr>
              <a:t>PROB.</a:t>
            </a:r>
            <a:endParaRPr lang="en-US" sz="900" dirty="0"/>
          </a:p>
        </p:txBody>
      </p:sp>
      <p:sp>
        <p:nvSpPr>
          <p:cNvPr id="17" name="Shape 15"/>
          <p:cNvSpPr/>
          <p:nvPr/>
        </p:nvSpPr>
        <p:spPr>
          <a:xfrm>
            <a:off x="6446520" y="2194560"/>
            <a:ext cx="1051560" cy="365760"/>
          </a:xfrm>
          <a:prstGeom prst="rect">
            <a:avLst/>
          </a:prstGeom>
          <a:solidFill>
            <a:srgbClr val="1E2761"/>
          </a:solidFill>
          <a:ln w="12700">
            <a:solidFill>
              <a:srgbClr val="1E2761"/>
            </a:solidFill>
            <a:prstDash val="solid"/>
          </a:ln>
        </p:spPr>
      </p:sp>
      <p:sp>
        <p:nvSpPr>
          <p:cNvPr id="18" name="Text 16"/>
          <p:cNvSpPr/>
          <p:nvPr/>
        </p:nvSpPr>
        <p:spPr>
          <a:xfrm>
            <a:off x="6556248" y="2267712"/>
            <a:ext cx="868680" cy="256032"/>
          </a:xfrm>
          <a:prstGeom prst="rect">
            <a:avLst/>
          </a:prstGeom>
          <a:noFill/>
          <a:ln/>
        </p:spPr>
        <p:txBody>
          <a:bodyPr wrap="square" lIns="0" tIns="0" rIns="0" bIns="0" rtlCol="0" anchor="ctr"/>
          <a:lstStyle/>
          <a:p>
            <a:pPr algn="ctr" indent="0" marL="0">
              <a:buNone/>
            </a:pPr>
            <a:r>
              <a:rPr lang="en-US" sz="900" b="1" spc="200" kern="0" dirty="0">
                <a:solidFill>
                  <a:srgbClr val="FDFCF7"/>
                </a:solidFill>
                <a:latin typeface="Calibri" pitchFamily="34" charset="0"/>
                <a:ea typeface="Calibri" pitchFamily="34" charset="-122"/>
                <a:cs typeface="Calibri" pitchFamily="34" charset="-120"/>
              </a:rPr>
              <a:t>IMPACT</a:t>
            </a:r>
            <a:endParaRPr lang="en-US" sz="900" dirty="0"/>
          </a:p>
        </p:txBody>
      </p:sp>
      <p:sp>
        <p:nvSpPr>
          <p:cNvPr id="19" name="Shape 17"/>
          <p:cNvSpPr/>
          <p:nvPr/>
        </p:nvSpPr>
        <p:spPr>
          <a:xfrm>
            <a:off x="7498080" y="2194560"/>
            <a:ext cx="4325112" cy="365760"/>
          </a:xfrm>
          <a:prstGeom prst="rect">
            <a:avLst/>
          </a:prstGeom>
          <a:solidFill>
            <a:srgbClr val="1E2761"/>
          </a:solidFill>
          <a:ln w="12700">
            <a:solidFill>
              <a:srgbClr val="1E2761"/>
            </a:solidFill>
            <a:prstDash val="solid"/>
          </a:ln>
        </p:spPr>
      </p:sp>
      <p:sp>
        <p:nvSpPr>
          <p:cNvPr id="20" name="Text 18"/>
          <p:cNvSpPr/>
          <p:nvPr/>
        </p:nvSpPr>
        <p:spPr>
          <a:xfrm>
            <a:off x="7607808" y="2267712"/>
            <a:ext cx="4142232" cy="256032"/>
          </a:xfrm>
          <a:prstGeom prst="rect">
            <a:avLst/>
          </a:prstGeom>
          <a:noFill/>
          <a:ln/>
        </p:spPr>
        <p:txBody>
          <a:bodyPr wrap="square" lIns="0" tIns="0" rIns="0" bIns="0" rtlCol="0" anchor="ctr"/>
          <a:lstStyle/>
          <a:p>
            <a:pPr algn="l" indent="0" marL="0">
              <a:buNone/>
            </a:pPr>
            <a:r>
              <a:rPr lang="en-US" sz="900" b="1" spc="200" kern="0" dirty="0">
                <a:solidFill>
                  <a:srgbClr val="FDFCF7"/>
                </a:solidFill>
                <a:latin typeface="Calibri" pitchFamily="34" charset="0"/>
                <a:ea typeface="Calibri" pitchFamily="34" charset="-122"/>
                <a:cs typeface="Calibri" pitchFamily="34" charset="-120"/>
              </a:rPr>
              <a:t>MITIGATION</a:t>
            </a:r>
            <a:endParaRPr lang="en-US" sz="900" dirty="0"/>
          </a:p>
        </p:txBody>
      </p:sp>
      <p:sp>
        <p:nvSpPr>
          <p:cNvPr id="21" name="Shape 19"/>
          <p:cNvSpPr/>
          <p:nvPr/>
        </p:nvSpPr>
        <p:spPr>
          <a:xfrm>
            <a:off x="457200" y="2560320"/>
            <a:ext cx="822960" cy="685800"/>
          </a:xfrm>
          <a:prstGeom prst="rect">
            <a:avLst/>
          </a:prstGeom>
          <a:solidFill>
            <a:srgbClr val="FDFCF7"/>
          </a:solidFill>
          <a:ln w="6350">
            <a:solidFill>
              <a:srgbClr val="E5E7EB"/>
            </a:solidFill>
            <a:prstDash val="solid"/>
          </a:ln>
        </p:spPr>
      </p:sp>
      <p:sp>
        <p:nvSpPr>
          <p:cNvPr id="22" name="Shape 20"/>
          <p:cNvSpPr/>
          <p:nvPr/>
        </p:nvSpPr>
        <p:spPr>
          <a:xfrm>
            <a:off x="1280160" y="2560320"/>
            <a:ext cx="4114800" cy="685800"/>
          </a:xfrm>
          <a:prstGeom prst="rect">
            <a:avLst/>
          </a:prstGeom>
          <a:solidFill>
            <a:srgbClr val="FDFCF7"/>
          </a:solidFill>
          <a:ln w="6350">
            <a:solidFill>
              <a:srgbClr val="E5E7EB"/>
            </a:solidFill>
            <a:prstDash val="solid"/>
          </a:ln>
        </p:spPr>
      </p:sp>
      <p:sp>
        <p:nvSpPr>
          <p:cNvPr id="23" name="Shape 21"/>
          <p:cNvSpPr/>
          <p:nvPr/>
        </p:nvSpPr>
        <p:spPr>
          <a:xfrm>
            <a:off x="5394960" y="2560320"/>
            <a:ext cx="1051560" cy="685800"/>
          </a:xfrm>
          <a:prstGeom prst="rect">
            <a:avLst/>
          </a:prstGeom>
          <a:solidFill>
            <a:srgbClr val="FDFCF7"/>
          </a:solidFill>
          <a:ln w="6350">
            <a:solidFill>
              <a:srgbClr val="E5E7EB"/>
            </a:solidFill>
            <a:prstDash val="solid"/>
          </a:ln>
        </p:spPr>
      </p:sp>
      <p:sp>
        <p:nvSpPr>
          <p:cNvPr id="24" name="Shape 22"/>
          <p:cNvSpPr/>
          <p:nvPr/>
        </p:nvSpPr>
        <p:spPr>
          <a:xfrm>
            <a:off x="6446520" y="2560320"/>
            <a:ext cx="1051560" cy="685800"/>
          </a:xfrm>
          <a:prstGeom prst="rect">
            <a:avLst/>
          </a:prstGeom>
          <a:solidFill>
            <a:srgbClr val="FDFCF7"/>
          </a:solidFill>
          <a:ln w="6350">
            <a:solidFill>
              <a:srgbClr val="E5E7EB"/>
            </a:solidFill>
            <a:prstDash val="solid"/>
          </a:ln>
        </p:spPr>
      </p:sp>
      <p:sp>
        <p:nvSpPr>
          <p:cNvPr id="25" name="Shape 23"/>
          <p:cNvSpPr/>
          <p:nvPr/>
        </p:nvSpPr>
        <p:spPr>
          <a:xfrm>
            <a:off x="7498080" y="2560320"/>
            <a:ext cx="4325112" cy="685800"/>
          </a:xfrm>
          <a:prstGeom prst="rect">
            <a:avLst/>
          </a:prstGeom>
          <a:solidFill>
            <a:srgbClr val="FDFCF7"/>
          </a:solidFill>
          <a:ln w="6350">
            <a:solidFill>
              <a:srgbClr val="E5E7EB"/>
            </a:solidFill>
            <a:prstDash val="solid"/>
          </a:ln>
        </p:spPr>
      </p:sp>
      <p:sp>
        <p:nvSpPr>
          <p:cNvPr id="26" name="Text 24"/>
          <p:cNvSpPr/>
          <p:nvPr/>
        </p:nvSpPr>
        <p:spPr>
          <a:xfrm>
            <a:off x="548640" y="2788920"/>
            <a:ext cx="685800" cy="274320"/>
          </a:xfrm>
          <a:prstGeom prst="rect">
            <a:avLst/>
          </a:prstGeom>
          <a:noFill/>
          <a:ln/>
        </p:spPr>
        <p:txBody>
          <a:bodyPr wrap="square" lIns="0" tIns="0" rIns="0" bIns="0" rtlCol="0" anchor="ctr"/>
          <a:lstStyle/>
          <a:p>
            <a:pPr indent="0" marL="0">
              <a:buNone/>
            </a:pPr>
            <a:r>
              <a:rPr lang="en-US" sz="1100" b="1" dirty="0">
                <a:solidFill>
                  <a:srgbClr val="1E2761"/>
                </a:solidFill>
                <a:latin typeface="Calibri" pitchFamily="34" charset="0"/>
                <a:ea typeface="Calibri" pitchFamily="34" charset="-122"/>
                <a:cs typeface="Calibri" pitchFamily="34" charset="-120"/>
              </a:rPr>
              <a:t>R-08</a:t>
            </a:r>
            <a:endParaRPr lang="en-US" sz="1100" dirty="0"/>
          </a:p>
        </p:txBody>
      </p:sp>
      <p:sp>
        <p:nvSpPr>
          <p:cNvPr id="27" name="Text 25"/>
          <p:cNvSpPr/>
          <p:nvPr/>
        </p:nvSpPr>
        <p:spPr>
          <a:xfrm>
            <a:off x="1417320" y="2761488"/>
            <a:ext cx="3931920" cy="365760"/>
          </a:xfrm>
          <a:prstGeom prst="rect">
            <a:avLst/>
          </a:prstGeom>
          <a:noFill/>
          <a:ln/>
        </p:spPr>
        <p:txBody>
          <a:bodyPr wrap="square" lIns="0" tIns="0" rIns="0" bIns="0" rtlCol="0" anchor="ctr"/>
          <a:lstStyle/>
          <a:p>
            <a:pPr indent="0" marL="0">
              <a:buNone/>
            </a:pPr>
            <a:r>
              <a:rPr lang="en-US" sz="1100" b="1" dirty="0">
                <a:solidFill>
                  <a:srgbClr val="1A1A1A"/>
                </a:solidFill>
                <a:latin typeface="Calibri" pitchFamily="34" charset="0"/>
                <a:ea typeface="Calibri" pitchFamily="34" charset="-122"/>
                <a:cs typeface="Calibri" pitchFamily="34" charset="-120"/>
              </a:rPr>
              <a:t>Legacy loyalty sunset undecided</a:t>
            </a:r>
            <a:endParaRPr lang="en-US" sz="1100" dirty="0"/>
          </a:p>
        </p:txBody>
      </p:sp>
      <p:sp>
        <p:nvSpPr>
          <p:cNvPr id="28" name="Shape 26"/>
          <p:cNvSpPr/>
          <p:nvPr/>
        </p:nvSpPr>
        <p:spPr>
          <a:xfrm>
            <a:off x="5577840" y="2743200"/>
            <a:ext cx="685800" cy="320040"/>
          </a:xfrm>
          <a:prstGeom prst="rect">
            <a:avLst/>
          </a:prstGeom>
          <a:solidFill>
            <a:srgbClr val="DC2626"/>
          </a:solidFill>
          <a:ln w="12700">
            <a:solidFill>
              <a:srgbClr val="DC2626"/>
            </a:solidFill>
            <a:prstDash val="solid"/>
          </a:ln>
        </p:spPr>
      </p:sp>
      <p:sp>
        <p:nvSpPr>
          <p:cNvPr id="29" name="Text 27"/>
          <p:cNvSpPr/>
          <p:nvPr/>
        </p:nvSpPr>
        <p:spPr>
          <a:xfrm>
            <a:off x="5577840" y="2743200"/>
            <a:ext cx="685800" cy="320040"/>
          </a:xfrm>
          <a:prstGeom prst="rect">
            <a:avLst/>
          </a:prstGeom>
          <a:noFill/>
          <a:ln/>
        </p:spPr>
        <p:txBody>
          <a:bodyPr wrap="square" lIns="0" tIns="0" rIns="0" bIns="0" rtlCol="0" anchor="ctr"/>
          <a:lstStyle/>
          <a:p>
            <a:pPr algn="ctr" indent="0" marL="0">
              <a:buNone/>
            </a:pPr>
            <a:r>
              <a:rPr lang="en-US" sz="950" b="1" spc="100" kern="0" dirty="0">
                <a:solidFill>
                  <a:srgbClr val="FDFCF7"/>
                </a:solidFill>
                <a:latin typeface="Calibri" pitchFamily="34" charset="0"/>
                <a:ea typeface="Calibri" pitchFamily="34" charset="-122"/>
                <a:cs typeface="Calibri" pitchFamily="34" charset="-120"/>
              </a:rPr>
              <a:t>High</a:t>
            </a:r>
            <a:endParaRPr lang="en-US" sz="950" dirty="0"/>
          </a:p>
        </p:txBody>
      </p:sp>
      <p:sp>
        <p:nvSpPr>
          <p:cNvPr id="30" name="Shape 28"/>
          <p:cNvSpPr/>
          <p:nvPr/>
        </p:nvSpPr>
        <p:spPr>
          <a:xfrm>
            <a:off x="6629400" y="2743200"/>
            <a:ext cx="685800" cy="320040"/>
          </a:xfrm>
          <a:prstGeom prst="rect">
            <a:avLst/>
          </a:prstGeom>
          <a:solidFill>
            <a:srgbClr val="DC2626"/>
          </a:solidFill>
          <a:ln w="12700">
            <a:solidFill>
              <a:srgbClr val="DC2626"/>
            </a:solidFill>
            <a:prstDash val="solid"/>
          </a:ln>
        </p:spPr>
      </p:sp>
      <p:sp>
        <p:nvSpPr>
          <p:cNvPr id="31" name="Text 29"/>
          <p:cNvSpPr/>
          <p:nvPr/>
        </p:nvSpPr>
        <p:spPr>
          <a:xfrm>
            <a:off x="6629400" y="2743200"/>
            <a:ext cx="685800" cy="320040"/>
          </a:xfrm>
          <a:prstGeom prst="rect">
            <a:avLst/>
          </a:prstGeom>
          <a:noFill/>
          <a:ln/>
        </p:spPr>
        <p:txBody>
          <a:bodyPr wrap="square" lIns="0" tIns="0" rIns="0" bIns="0" rtlCol="0" anchor="ctr"/>
          <a:lstStyle/>
          <a:p>
            <a:pPr algn="ctr" indent="0" marL="0">
              <a:buNone/>
            </a:pPr>
            <a:r>
              <a:rPr lang="en-US" sz="950" b="1" spc="100" kern="0" dirty="0">
                <a:solidFill>
                  <a:srgbClr val="FDFCF7"/>
                </a:solidFill>
                <a:latin typeface="Calibri" pitchFamily="34" charset="0"/>
                <a:ea typeface="Calibri" pitchFamily="34" charset="-122"/>
                <a:cs typeface="Calibri" pitchFamily="34" charset="-120"/>
              </a:rPr>
              <a:t>High</a:t>
            </a:r>
            <a:endParaRPr lang="en-US" sz="950" dirty="0"/>
          </a:p>
        </p:txBody>
      </p:sp>
      <p:sp>
        <p:nvSpPr>
          <p:cNvPr id="32" name="Text 30"/>
          <p:cNvSpPr/>
          <p:nvPr/>
        </p:nvSpPr>
        <p:spPr>
          <a:xfrm>
            <a:off x="7635240" y="2670048"/>
            <a:ext cx="4142232" cy="502920"/>
          </a:xfrm>
          <a:prstGeom prst="rect">
            <a:avLst/>
          </a:prstGeom>
          <a:noFill/>
          <a:ln/>
        </p:spPr>
        <p:txBody>
          <a:bodyPr wrap="square" lIns="0" tIns="0" rIns="0" bIns="0" rtlCol="0" anchor="ctr"/>
          <a:lstStyle/>
          <a:p>
            <a:pPr indent="0" marL="0">
              <a:buNone/>
            </a:pPr>
            <a:r>
              <a:rPr lang="en-US" sz="1000" dirty="0">
                <a:solidFill>
                  <a:srgbClr val="6B7280"/>
                </a:solidFill>
                <a:latin typeface="Calibri" pitchFamily="34" charset="0"/>
                <a:ea typeface="Calibri" pitchFamily="34" charset="-122"/>
                <a:cs typeface="Calibri" pitchFamily="34" charset="-120"/>
              </a:rPr>
              <a:t>D-14 today. If deferred, CDP and Loyalty WS require re-baseline.</a:t>
            </a:r>
            <a:endParaRPr lang="en-US" sz="1000" dirty="0"/>
          </a:p>
        </p:txBody>
      </p:sp>
      <p:sp>
        <p:nvSpPr>
          <p:cNvPr id="33" name="Shape 31"/>
          <p:cNvSpPr/>
          <p:nvPr/>
        </p:nvSpPr>
        <p:spPr>
          <a:xfrm>
            <a:off x="457200" y="3246120"/>
            <a:ext cx="822960" cy="685800"/>
          </a:xfrm>
          <a:prstGeom prst="rect">
            <a:avLst/>
          </a:prstGeom>
          <a:solidFill>
            <a:srgbClr val="F7F5EE"/>
          </a:solidFill>
          <a:ln w="6350">
            <a:solidFill>
              <a:srgbClr val="E5E7EB"/>
            </a:solidFill>
            <a:prstDash val="solid"/>
          </a:ln>
        </p:spPr>
      </p:sp>
      <p:sp>
        <p:nvSpPr>
          <p:cNvPr id="34" name="Shape 32"/>
          <p:cNvSpPr/>
          <p:nvPr/>
        </p:nvSpPr>
        <p:spPr>
          <a:xfrm>
            <a:off x="1280160" y="3246120"/>
            <a:ext cx="4114800" cy="685800"/>
          </a:xfrm>
          <a:prstGeom prst="rect">
            <a:avLst/>
          </a:prstGeom>
          <a:solidFill>
            <a:srgbClr val="F7F5EE"/>
          </a:solidFill>
          <a:ln w="6350">
            <a:solidFill>
              <a:srgbClr val="E5E7EB"/>
            </a:solidFill>
            <a:prstDash val="solid"/>
          </a:ln>
        </p:spPr>
      </p:sp>
      <p:sp>
        <p:nvSpPr>
          <p:cNvPr id="35" name="Shape 33"/>
          <p:cNvSpPr/>
          <p:nvPr/>
        </p:nvSpPr>
        <p:spPr>
          <a:xfrm>
            <a:off x="5394960" y="3246120"/>
            <a:ext cx="1051560" cy="685800"/>
          </a:xfrm>
          <a:prstGeom prst="rect">
            <a:avLst/>
          </a:prstGeom>
          <a:solidFill>
            <a:srgbClr val="F7F5EE"/>
          </a:solidFill>
          <a:ln w="6350">
            <a:solidFill>
              <a:srgbClr val="E5E7EB"/>
            </a:solidFill>
            <a:prstDash val="solid"/>
          </a:ln>
        </p:spPr>
      </p:sp>
      <p:sp>
        <p:nvSpPr>
          <p:cNvPr id="36" name="Shape 34"/>
          <p:cNvSpPr/>
          <p:nvPr/>
        </p:nvSpPr>
        <p:spPr>
          <a:xfrm>
            <a:off x="6446520" y="3246120"/>
            <a:ext cx="1051560" cy="685800"/>
          </a:xfrm>
          <a:prstGeom prst="rect">
            <a:avLst/>
          </a:prstGeom>
          <a:solidFill>
            <a:srgbClr val="F7F5EE"/>
          </a:solidFill>
          <a:ln w="6350">
            <a:solidFill>
              <a:srgbClr val="E5E7EB"/>
            </a:solidFill>
            <a:prstDash val="solid"/>
          </a:ln>
        </p:spPr>
      </p:sp>
      <p:sp>
        <p:nvSpPr>
          <p:cNvPr id="37" name="Shape 35"/>
          <p:cNvSpPr/>
          <p:nvPr/>
        </p:nvSpPr>
        <p:spPr>
          <a:xfrm>
            <a:off x="7498080" y="3246120"/>
            <a:ext cx="4325112" cy="685800"/>
          </a:xfrm>
          <a:prstGeom prst="rect">
            <a:avLst/>
          </a:prstGeom>
          <a:solidFill>
            <a:srgbClr val="F7F5EE"/>
          </a:solidFill>
          <a:ln w="6350">
            <a:solidFill>
              <a:srgbClr val="E5E7EB"/>
            </a:solidFill>
            <a:prstDash val="solid"/>
          </a:ln>
        </p:spPr>
      </p:sp>
      <p:sp>
        <p:nvSpPr>
          <p:cNvPr id="38" name="Text 36"/>
          <p:cNvSpPr/>
          <p:nvPr/>
        </p:nvSpPr>
        <p:spPr>
          <a:xfrm>
            <a:off x="548640" y="3474720"/>
            <a:ext cx="685800" cy="274320"/>
          </a:xfrm>
          <a:prstGeom prst="rect">
            <a:avLst/>
          </a:prstGeom>
          <a:noFill/>
          <a:ln/>
        </p:spPr>
        <p:txBody>
          <a:bodyPr wrap="square" lIns="0" tIns="0" rIns="0" bIns="0" rtlCol="0" anchor="ctr"/>
          <a:lstStyle/>
          <a:p>
            <a:pPr indent="0" marL="0">
              <a:buNone/>
            </a:pPr>
            <a:r>
              <a:rPr lang="en-US" sz="1100" b="1" dirty="0">
                <a:solidFill>
                  <a:srgbClr val="1E2761"/>
                </a:solidFill>
                <a:latin typeface="Calibri" pitchFamily="34" charset="0"/>
                <a:ea typeface="Calibri" pitchFamily="34" charset="-122"/>
                <a:cs typeface="Calibri" pitchFamily="34" charset="-120"/>
              </a:rPr>
              <a:t>R-11</a:t>
            </a:r>
            <a:endParaRPr lang="en-US" sz="1100" dirty="0"/>
          </a:p>
        </p:txBody>
      </p:sp>
      <p:sp>
        <p:nvSpPr>
          <p:cNvPr id="39" name="Text 37"/>
          <p:cNvSpPr/>
          <p:nvPr/>
        </p:nvSpPr>
        <p:spPr>
          <a:xfrm>
            <a:off x="1417320" y="3447288"/>
            <a:ext cx="3931920" cy="365760"/>
          </a:xfrm>
          <a:prstGeom prst="rect">
            <a:avLst/>
          </a:prstGeom>
          <a:noFill/>
          <a:ln/>
        </p:spPr>
        <p:txBody>
          <a:bodyPr wrap="square" lIns="0" tIns="0" rIns="0" bIns="0" rtlCol="0" anchor="ctr"/>
          <a:lstStyle/>
          <a:p>
            <a:pPr indent="0" marL="0">
              <a:buNone/>
            </a:pPr>
            <a:r>
              <a:rPr lang="en-US" sz="1100" b="1" dirty="0">
                <a:solidFill>
                  <a:srgbClr val="1A1A1A"/>
                </a:solidFill>
                <a:latin typeface="Calibri" pitchFamily="34" charset="0"/>
                <a:ea typeface="Calibri" pitchFamily="34" charset="-122"/>
                <a:cs typeface="Calibri" pitchFamily="34" charset="-120"/>
              </a:rPr>
              <a:t>Rural connectivity gap</a:t>
            </a:r>
            <a:endParaRPr lang="en-US" sz="1100" dirty="0"/>
          </a:p>
        </p:txBody>
      </p:sp>
      <p:sp>
        <p:nvSpPr>
          <p:cNvPr id="40" name="Shape 38"/>
          <p:cNvSpPr/>
          <p:nvPr/>
        </p:nvSpPr>
        <p:spPr>
          <a:xfrm>
            <a:off x="5577840" y="3429000"/>
            <a:ext cx="685800" cy="320040"/>
          </a:xfrm>
          <a:prstGeom prst="rect">
            <a:avLst/>
          </a:prstGeom>
          <a:solidFill>
            <a:srgbClr val="DC2626"/>
          </a:solidFill>
          <a:ln w="12700">
            <a:solidFill>
              <a:srgbClr val="DC2626"/>
            </a:solidFill>
            <a:prstDash val="solid"/>
          </a:ln>
        </p:spPr>
      </p:sp>
      <p:sp>
        <p:nvSpPr>
          <p:cNvPr id="41" name="Text 39"/>
          <p:cNvSpPr/>
          <p:nvPr/>
        </p:nvSpPr>
        <p:spPr>
          <a:xfrm>
            <a:off x="5577840" y="3429000"/>
            <a:ext cx="685800" cy="320040"/>
          </a:xfrm>
          <a:prstGeom prst="rect">
            <a:avLst/>
          </a:prstGeom>
          <a:noFill/>
          <a:ln/>
        </p:spPr>
        <p:txBody>
          <a:bodyPr wrap="square" lIns="0" tIns="0" rIns="0" bIns="0" rtlCol="0" anchor="ctr"/>
          <a:lstStyle/>
          <a:p>
            <a:pPr algn="ctr" indent="0" marL="0">
              <a:buNone/>
            </a:pPr>
            <a:r>
              <a:rPr lang="en-US" sz="950" b="1" spc="100" kern="0" dirty="0">
                <a:solidFill>
                  <a:srgbClr val="FDFCF7"/>
                </a:solidFill>
                <a:latin typeface="Calibri" pitchFamily="34" charset="0"/>
                <a:ea typeface="Calibri" pitchFamily="34" charset="-122"/>
                <a:cs typeface="Calibri" pitchFamily="34" charset="-120"/>
              </a:rPr>
              <a:t>High</a:t>
            </a:r>
            <a:endParaRPr lang="en-US" sz="950" dirty="0"/>
          </a:p>
        </p:txBody>
      </p:sp>
      <p:sp>
        <p:nvSpPr>
          <p:cNvPr id="42" name="Shape 40"/>
          <p:cNvSpPr/>
          <p:nvPr/>
        </p:nvSpPr>
        <p:spPr>
          <a:xfrm>
            <a:off x="6629400" y="3429000"/>
            <a:ext cx="685800" cy="320040"/>
          </a:xfrm>
          <a:prstGeom prst="rect">
            <a:avLst/>
          </a:prstGeom>
          <a:solidFill>
            <a:srgbClr val="F59E0B"/>
          </a:solidFill>
          <a:ln w="12700">
            <a:solidFill>
              <a:srgbClr val="F59E0B"/>
            </a:solidFill>
            <a:prstDash val="solid"/>
          </a:ln>
        </p:spPr>
      </p:sp>
      <p:sp>
        <p:nvSpPr>
          <p:cNvPr id="43" name="Text 41"/>
          <p:cNvSpPr/>
          <p:nvPr/>
        </p:nvSpPr>
        <p:spPr>
          <a:xfrm>
            <a:off x="6629400" y="3429000"/>
            <a:ext cx="685800" cy="320040"/>
          </a:xfrm>
          <a:prstGeom prst="rect">
            <a:avLst/>
          </a:prstGeom>
          <a:noFill/>
          <a:ln/>
        </p:spPr>
        <p:txBody>
          <a:bodyPr wrap="square" lIns="0" tIns="0" rIns="0" bIns="0" rtlCol="0" anchor="ctr"/>
          <a:lstStyle/>
          <a:p>
            <a:pPr algn="ctr" indent="0" marL="0">
              <a:buNone/>
            </a:pPr>
            <a:r>
              <a:rPr lang="en-US" sz="950" b="1" spc="100" kern="0" dirty="0">
                <a:solidFill>
                  <a:srgbClr val="FDFCF7"/>
                </a:solidFill>
                <a:latin typeface="Calibri" pitchFamily="34" charset="0"/>
                <a:ea typeface="Calibri" pitchFamily="34" charset="-122"/>
                <a:cs typeface="Calibri" pitchFamily="34" charset="-120"/>
              </a:rPr>
              <a:t>Med</a:t>
            </a:r>
            <a:endParaRPr lang="en-US" sz="950" dirty="0"/>
          </a:p>
        </p:txBody>
      </p:sp>
      <p:sp>
        <p:nvSpPr>
          <p:cNvPr id="44" name="Text 42"/>
          <p:cNvSpPr/>
          <p:nvPr/>
        </p:nvSpPr>
        <p:spPr>
          <a:xfrm>
            <a:off x="7635240" y="3355848"/>
            <a:ext cx="4142232" cy="502920"/>
          </a:xfrm>
          <a:prstGeom prst="rect">
            <a:avLst/>
          </a:prstGeom>
          <a:noFill/>
          <a:ln/>
        </p:spPr>
        <p:txBody>
          <a:bodyPr wrap="square" lIns="0" tIns="0" rIns="0" bIns="0" rtlCol="0" anchor="ctr"/>
          <a:lstStyle/>
          <a:p>
            <a:pPr indent="0" marL="0">
              <a:buNone/>
            </a:pPr>
            <a:r>
              <a:rPr lang="en-US" sz="1000" dirty="0">
                <a:solidFill>
                  <a:srgbClr val="6B7280"/>
                </a:solidFill>
                <a:latin typeface="Calibri" pitchFamily="34" charset="0"/>
                <a:ea typeface="Calibri" pitchFamily="34" charset="-122"/>
                <a:cs typeface="Calibri" pitchFamily="34" charset="-120"/>
              </a:rPr>
              <a:t>D-14 today. Vendor SOW ready to sign on approval.</a:t>
            </a:r>
            <a:endParaRPr lang="en-US" sz="1000" dirty="0"/>
          </a:p>
        </p:txBody>
      </p:sp>
      <p:sp>
        <p:nvSpPr>
          <p:cNvPr id="45" name="Shape 43"/>
          <p:cNvSpPr/>
          <p:nvPr/>
        </p:nvSpPr>
        <p:spPr>
          <a:xfrm>
            <a:off x="457200" y="3931920"/>
            <a:ext cx="822960" cy="685800"/>
          </a:xfrm>
          <a:prstGeom prst="rect">
            <a:avLst/>
          </a:prstGeom>
          <a:solidFill>
            <a:srgbClr val="FDFCF7"/>
          </a:solidFill>
          <a:ln w="6350">
            <a:solidFill>
              <a:srgbClr val="E5E7EB"/>
            </a:solidFill>
            <a:prstDash val="solid"/>
          </a:ln>
        </p:spPr>
      </p:sp>
      <p:sp>
        <p:nvSpPr>
          <p:cNvPr id="46" name="Shape 44"/>
          <p:cNvSpPr/>
          <p:nvPr/>
        </p:nvSpPr>
        <p:spPr>
          <a:xfrm>
            <a:off x="1280160" y="3931920"/>
            <a:ext cx="4114800" cy="685800"/>
          </a:xfrm>
          <a:prstGeom prst="rect">
            <a:avLst/>
          </a:prstGeom>
          <a:solidFill>
            <a:srgbClr val="FDFCF7"/>
          </a:solidFill>
          <a:ln w="6350">
            <a:solidFill>
              <a:srgbClr val="E5E7EB"/>
            </a:solidFill>
            <a:prstDash val="solid"/>
          </a:ln>
        </p:spPr>
      </p:sp>
      <p:sp>
        <p:nvSpPr>
          <p:cNvPr id="47" name="Shape 45"/>
          <p:cNvSpPr/>
          <p:nvPr/>
        </p:nvSpPr>
        <p:spPr>
          <a:xfrm>
            <a:off x="5394960" y="3931920"/>
            <a:ext cx="1051560" cy="685800"/>
          </a:xfrm>
          <a:prstGeom prst="rect">
            <a:avLst/>
          </a:prstGeom>
          <a:solidFill>
            <a:srgbClr val="FDFCF7"/>
          </a:solidFill>
          <a:ln w="6350">
            <a:solidFill>
              <a:srgbClr val="E5E7EB"/>
            </a:solidFill>
            <a:prstDash val="solid"/>
          </a:ln>
        </p:spPr>
      </p:sp>
      <p:sp>
        <p:nvSpPr>
          <p:cNvPr id="48" name="Shape 46"/>
          <p:cNvSpPr/>
          <p:nvPr/>
        </p:nvSpPr>
        <p:spPr>
          <a:xfrm>
            <a:off x="6446520" y="3931920"/>
            <a:ext cx="1051560" cy="685800"/>
          </a:xfrm>
          <a:prstGeom prst="rect">
            <a:avLst/>
          </a:prstGeom>
          <a:solidFill>
            <a:srgbClr val="FDFCF7"/>
          </a:solidFill>
          <a:ln w="6350">
            <a:solidFill>
              <a:srgbClr val="E5E7EB"/>
            </a:solidFill>
            <a:prstDash val="solid"/>
          </a:ln>
        </p:spPr>
      </p:sp>
      <p:sp>
        <p:nvSpPr>
          <p:cNvPr id="49" name="Shape 47"/>
          <p:cNvSpPr/>
          <p:nvPr/>
        </p:nvSpPr>
        <p:spPr>
          <a:xfrm>
            <a:off x="7498080" y="3931920"/>
            <a:ext cx="4325112" cy="685800"/>
          </a:xfrm>
          <a:prstGeom prst="rect">
            <a:avLst/>
          </a:prstGeom>
          <a:solidFill>
            <a:srgbClr val="FDFCF7"/>
          </a:solidFill>
          <a:ln w="6350">
            <a:solidFill>
              <a:srgbClr val="E5E7EB"/>
            </a:solidFill>
            <a:prstDash val="solid"/>
          </a:ln>
        </p:spPr>
      </p:sp>
      <p:sp>
        <p:nvSpPr>
          <p:cNvPr id="50" name="Text 48"/>
          <p:cNvSpPr/>
          <p:nvPr/>
        </p:nvSpPr>
        <p:spPr>
          <a:xfrm>
            <a:off x="548640" y="4160520"/>
            <a:ext cx="685800" cy="274320"/>
          </a:xfrm>
          <a:prstGeom prst="rect">
            <a:avLst/>
          </a:prstGeom>
          <a:noFill/>
          <a:ln/>
        </p:spPr>
        <p:txBody>
          <a:bodyPr wrap="square" lIns="0" tIns="0" rIns="0" bIns="0" rtlCol="0" anchor="ctr"/>
          <a:lstStyle/>
          <a:p>
            <a:pPr indent="0" marL="0">
              <a:buNone/>
            </a:pPr>
            <a:r>
              <a:rPr lang="en-US" sz="1100" b="1" dirty="0">
                <a:solidFill>
                  <a:srgbClr val="1E2761"/>
                </a:solidFill>
                <a:latin typeface="Calibri" pitchFamily="34" charset="0"/>
                <a:ea typeface="Calibri" pitchFamily="34" charset="-122"/>
                <a:cs typeface="Calibri" pitchFamily="34" charset="-120"/>
              </a:rPr>
              <a:t>R-14</a:t>
            </a:r>
            <a:endParaRPr lang="en-US" sz="1100" dirty="0"/>
          </a:p>
        </p:txBody>
      </p:sp>
      <p:sp>
        <p:nvSpPr>
          <p:cNvPr id="51" name="Text 49"/>
          <p:cNvSpPr/>
          <p:nvPr/>
        </p:nvSpPr>
        <p:spPr>
          <a:xfrm>
            <a:off x="1417320" y="4133088"/>
            <a:ext cx="3931920" cy="365760"/>
          </a:xfrm>
          <a:prstGeom prst="rect">
            <a:avLst/>
          </a:prstGeom>
          <a:noFill/>
          <a:ln/>
        </p:spPr>
        <p:txBody>
          <a:bodyPr wrap="square" lIns="0" tIns="0" rIns="0" bIns="0" rtlCol="0" anchor="ctr"/>
          <a:lstStyle/>
          <a:p>
            <a:pPr indent="0" marL="0">
              <a:buNone/>
            </a:pPr>
            <a:r>
              <a:rPr lang="en-US" sz="1100" b="1" dirty="0">
                <a:solidFill>
                  <a:srgbClr val="1A1A1A"/>
                </a:solidFill>
                <a:latin typeface="Calibri" pitchFamily="34" charset="0"/>
                <a:ea typeface="Calibri" pitchFamily="34" charset="-122"/>
                <a:cs typeface="Calibri" pitchFamily="34" charset="-120"/>
              </a:rPr>
              <a:t>CDP vendor performance</a:t>
            </a:r>
            <a:endParaRPr lang="en-US" sz="1100" dirty="0"/>
          </a:p>
        </p:txBody>
      </p:sp>
      <p:sp>
        <p:nvSpPr>
          <p:cNvPr id="52" name="Shape 50"/>
          <p:cNvSpPr/>
          <p:nvPr/>
        </p:nvSpPr>
        <p:spPr>
          <a:xfrm>
            <a:off x="5577840" y="4114800"/>
            <a:ext cx="685800" cy="320040"/>
          </a:xfrm>
          <a:prstGeom prst="rect">
            <a:avLst/>
          </a:prstGeom>
          <a:solidFill>
            <a:srgbClr val="F59E0B"/>
          </a:solidFill>
          <a:ln w="12700">
            <a:solidFill>
              <a:srgbClr val="F59E0B"/>
            </a:solidFill>
            <a:prstDash val="solid"/>
          </a:ln>
        </p:spPr>
      </p:sp>
      <p:sp>
        <p:nvSpPr>
          <p:cNvPr id="53" name="Text 51"/>
          <p:cNvSpPr/>
          <p:nvPr/>
        </p:nvSpPr>
        <p:spPr>
          <a:xfrm>
            <a:off x="5577840" y="4114800"/>
            <a:ext cx="685800" cy="320040"/>
          </a:xfrm>
          <a:prstGeom prst="rect">
            <a:avLst/>
          </a:prstGeom>
          <a:noFill/>
          <a:ln/>
        </p:spPr>
        <p:txBody>
          <a:bodyPr wrap="square" lIns="0" tIns="0" rIns="0" bIns="0" rtlCol="0" anchor="ctr"/>
          <a:lstStyle/>
          <a:p>
            <a:pPr algn="ctr" indent="0" marL="0">
              <a:buNone/>
            </a:pPr>
            <a:r>
              <a:rPr lang="en-US" sz="950" b="1" spc="100" kern="0" dirty="0">
                <a:solidFill>
                  <a:srgbClr val="FDFCF7"/>
                </a:solidFill>
                <a:latin typeface="Calibri" pitchFamily="34" charset="0"/>
                <a:ea typeface="Calibri" pitchFamily="34" charset="-122"/>
                <a:cs typeface="Calibri" pitchFamily="34" charset="-120"/>
              </a:rPr>
              <a:t>Med</a:t>
            </a:r>
            <a:endParaRPr lang="en-US" sz="950" dirty="0"/>
          </a:p>
        </p:txBody>
      </p:sp>
      <p:sp>
        <p:nvSpPr>
          <p:cNvPr id="54" name="Shape 52"/>
          <p:cNvSpPr/>
          <p:nvPr/>
        </p:nvSpPr>
        <p:spPr>
          <a:xfrm>
            <a:off x="6629400" y="4114800"/>
            <a:ext cx="685800" cy="320040"/>
          </a:xfrm>
          <a:prstGeom prst="rect">
            <a:avLst/>
          </a:prstGeom>
          <a:solidFill>
            <a:srgbClr val="DC2626"/>
          </a:solidFill>
          <a:ln w="12700">
            <a:solidFill>
              <a:srgbClr val="DC2626"/>
            </a:solidFill>
            <a:prstDash val="solid"/>
          </a:ln>
        </p:spPr>
      </p:sp>
      <p:sp>
        <p:nvSpPr>
          <p:cNvPr id="55" name="Text 53"/>
          <p:cNvSpPr/>
          <p:nvPr/>
        </p:nvSpPr>
        <p:spPr>
          <a:xfrm>
            <a:off x="6629400" y="4114800"/>
            <a:ext cx="685800" cy="320040"/>
          </a:xfrm>
          <a:prstGeom prst="rect">
            <a:avLst/>
          </a:prstGeom>
          <a:noFill/>
          <a:ln/>
        </p:spPr>
        <p:txBody>
          <a:bodyPr wrap="square" lIns="0" tIns="0" rIns="0" bIns="0" rtlCol="0" anchor="ctr"/>
          <a:lstStyle/>
          <a:p>
            <a:pPr algn="ctr" indent="0" marL="0">
              <a:buNone/>
            </a:pPr>
            <a:r>
              <a:rPr lang="en-US" sz="950" b="1" spc="100" kern="0" dirty="0">
                <a:solidFill>
                  <a:srgbClr val="FDFCF7"/>
                </a:solidFill>
                <a:latin typeface="Calibri" pitchFamily="34" charset="0"/>
                <a:ea typeface="Calibri" pitchFamily="34" charset="-122"/>
                <a:cs typeface="Calibri" pitchFamily="34" charset="-120"/>
              </a:rPr>
              <a:t>High</a:t>
            </a:r>
            <a:endParaRPr lang="en-US" sz="950" dirty="0"/>
          </a:p>
        </p:txBody>
      </p:sp>
      <p:sp>
        <p:nvSpPr>
          <p:cNvPr id="56" name="Text 54"/>
          <p:cNvSpPr/>
          <p:nvPr/>
        </p:nvSpPr>
        <p:spPr>
          <a:xfrm>
            <a:off x="7635240" y="4041648"/>
            <a:ext cx="4142232" cy="502920"/>
          </a:xfrm>
          <a:prstGeom prst="rect">
            <a:avLst/>
          </a:prstGeom>
          <a:noFill/>
          <a:ln/>
        </p:spPr>
        <p:txBody>
          <a:bodyPr wrap="square" lIns="0" tIns="0" rIns="0" bIns="0" rtlCol="0" anchor="ctr"/>
          <a:lstStyle/>
          <a:p>
            <a:pPr indent="0" marL="0">
              <a:buNone/>
            </a:pPr>
            <a:r>
              <a:rPr lang="en-US" sz="1000" dirty="0">
                <a:solidFill>
                  <a:srgbClr val="6B7280"/>
                </a:solidFill>
                <a:latin typeface="Calibri" pitchFamily="34" charset="0"/>
                <a:ea typeface="Calibri" pitchFamily="34" charset="-122"/>
                <a:cs typeface="Calibri" pitchFamily="34" charset="-120"/>
              </a:rPr>
              <a:t>Weekly delivery review; contract remedies in play; parallel alt-vendor scan.</a:t>
            </a:r>
            <a:endParaRPr lang="en-US" sz="1000" dirty="0"/>
          </a:p>
        </p:txBody>
      </p:sp>
      <p:sp>
        <p:nvSpPr>
          <p:cNvPr id="57" name="Shape 55"/>
          <p:cNvSpPr/>
          <p:nvPr/>
        </p:nvSpPr>
        <p:spPr>
          <a:xfrm>
            <a:off x="457200" y="4617720"/>
            <a:ext cx="822960" cy="685800"/>
          </a:xfrm>
          <a:prstGeom prst="rect">
            <a:avLst/>
          </a:prstGeom>
          <a:solidFill>
            <a:srgbClr val="F7F5EE"/>
          </a:solidFill>
          <a:ln w="6350">
            <a:solidFill>
              <a:srgbClr val="E5E7EB"/>
            </a:solidFill>
            <a:prstDash val="solid"/>
          </a:ln>
        </p:spPr>
      </p:sp>
      <p:sp>
        <p:nvSpPr>
          <p:cNvPr id="58" name="Shape 56"/>
          <p:cNvSpPr/>
          <p:nvPr/>
        </p:nvSpPr>
        <p:spPr>
          <a:xfrm>
            <a:off x="1280160" y="4617720"/>
            <a:ext cx="4114800" cy="685800"/>
          </a:xfrm>
          <a:prstGeom prst="rect">
            <a:avLst/>
          </a:prstGeom>
          <a:solidFill>
            <a:srgbClr val="F7F5EE"/>
          </a:solidFill>
          <a:ln w="6350">
            <a:solidFill>
              <a:srgbClr val="E5E7EB"/>
            </a:solidFill>
            <a:prstDash val="solid"/>
          </a:ln>
        </p:spPr>
      </p:sp>
      <p:sp>
        <p:nvSpPr>
          <p:cNvPr id="59" name="Shape 57"/>
          <p:cNvSpPr/>
          <p:nvPr/>
        </p:nvSpPr>
        <p:spPr>
          <a:xfrm>
            <a:off x="5394960" y="4617720"/>
            <a:ext cx="1051560" cy="685800"/>
          </a:xfrm>
          <a:prstGeom prst="rect">
            <a:avLst/>
          </a:prstGeom>
          <a:solidFill>
            <a:srgbClr val="F7F5EE"/>
          </a:solidFill>
          <a:ln w="6350">
            <a:solidFill>
              <a:srgbClr val="E5E7EB"/>
            </a:solidFill>
            <a:prstDash val="solid"/>
          </a:ln>
        </p:spPr>
      </p:sp>
      <p:sp>
        <p:nvSpPr>
          <p:cNvPr id="60" name="Shape 58"/>
          <p:cNvSpPr/>
          <p:nvPr/>
        </p:nvSpPr>
        <p:spPr>
          <a:xfrm>
            <a:off x="6446520" y="4617720"/>
            <a:ext cx="1051560" cy="685800"/>
          </a:xfrm>
          <a:prstGeom prst="rect">
            <a:avLst/>
          </a:prstGeom>
          <a:solidFill>
            <a:srgbClr val="F7F5EE"/>
          </a:solidFill>
          <a:ln w="6350">
            <a:solidFill>
              <a:srgbClr val="E5E7EB"/>
            </a:solidFill>
            <a:prstDash val="solid"/>
          </a:ln>
        </p:spPr>
      </p:sp>
      <p:sp>
        <p:nvSpPr>
          <p:cNvPr id="61" name="Shape 59"/>
          <p:cNvSpPr/>
          <p:nvPr/>
        </p:nvSpPr>
        <p:spPr>
          <a:xfrm>
            <a:off x="7498080" y="4617720"/>
            <a:ext cx="4325112" cy="685800"/>
          </a:xfrm>
          <a:prstGeom prst="rect">
            <a:avLst/>
          </a:prstGeom>
          <a:solidFill>
            <a:srgbClr val="F7F5EE"/>
          </a:solidFill>
          <a:ln w="6350">
            <a:solidFill>
              <a:srgbClr val="E5E7EB"/>
            </a:solidFill>
            <a:prstDash val="solid"/>
          </a:ln>
        </p:spPr>
      </p:sp>
      <p:sp>
        <p:nvSpPr>
          <p:cNvPr id="62" name="Text 60"/>
          <p:cNvSpPr/>
          <p:nvPr/>
        </p:nvSpPr>
        <p:spPr>
          <a:xfrm>
            <a:off x="548640" y="4846320"/>
            <a:ext cx="685800" cy="274320"/>
          </a:xfrm>
          <a:prstGeom prst="rect">
            <a:avLst/>
          </a:prstGeom>
          <a:noFill/>
          <a:ln/>
        </p:spPr>
        <p:txBody>
          <a:bodyPr wrap="square" lIns="0" tIns="0" rIns="0" bIns="0" rtlCol="0" anchor="ctr"/>
          <a:lstStyle/>
          <a:p>
            <a:pPr indent="0" marL="0">
              <a:buNone/>
            </a:pPr>
            <a:r>
              <a:rPr lang="en-US" sz="1100" b="1" dirty="0">
                <a:solidFill>
                  <a:srgbClr val="1E2761"/>
                </a:solidFill>
                <a:latin typeface="Calibri" pitchFamily="34" charset="0"/>
                <a:ea typeface="Calibri" pitchFamily="34" charset="-122"/>
                <a:cs typeface="Calibri" pitchFamily="34" charset="-120"/>
              </a:rPr>
              <a:t>R-17</a:t>
            </a:r>
            <a:endParaRPr lang="en-US" sz="1100" dirty="0"/>
          </a:p>
        </p:txBody>
      </p:sp>
      <p:sp>
        <p:nvSpPr>
          <p:cNvPr id="63" name="Text 61"/>
          <p:cNvSpPr/>
          <p:nvPr/>
        </p:nvSpPr>
        <p:spPr>
          <a:xfrm>
            <a:off x="1417320" y="4818888"/>
            <a:ext cx="3931920" cy="365760"/>
          </a:xfrm>
          <a:prstGeom prst="rect">
            <a:avLst/>
          </a:prstGeom>
          <a:noFill/>
          <a:ln/>
        </p:spPr>
        <p:txBody>
          <a:bodyPr wrap="square" lIns="0" tIns="0" rIns="0" bIns="0" rtlCol="0" anchor="ctr"/>
          <a:lstStyle/>
          <a:p>
            <a:pPr indent="0" marL="0">
              <a:buNone/>
            </a:pPr>
            <a:r>
              <a:rPr lang="en-US" sz="1100" b="1" dirty="0">
                <a:solidFill>
                  <a:srgbClr val="1A1A1A"/>
                </a:solidFill>
                <a:latin typeface="Calibri" pitchFamily="34" charset="0"/>
                <a:ea typeface="Calibri" pitchFamily="34" charset="-122"/>
                <a:cs typeface="Calibri" pitchFamily="34" charset="-120"/>
              </a:rPr>
              <a:t>Field change fatigue</a:t>
            </a:r>
            <a:endParaRPr lang="en-US" sz="1100" dirty="0"/>
          </a:p>
        </p:txBody>
      </p:sp>
      <p:sp>
        <p:nvSpPr>
          <p:cNvPr id="64" name="Shape 62"/>
          <p:cNvSpPr/>
          <p:nvPr/>
        </p:nvSpPr>
        <p:spPr>
          <a:xfrm>
            <a:off x="5577840" y="4800600"/>
            <a:ext cx="685800" cy="320040"/>
          </a:xfrm>
          <a:prstGeom prst="rect">
            <a:avLst/>
          </a:prstGeom>
          <a:solidFill>
            <a:srgbClr val="F59E0B"/>
          </a:solidFill>
          <a:ln w="12700">
            <a:solidFill>
              <a:srgbClr val="F59E0B"/>
            </a:solidFill>
            <a:prstDash val="solid"/>
          </a:ln>
        </p:spPr>
      </p:sp>
      <p:sp>
        <p:nvSpPr>
          <p:cNvPr id="65" name="Text 63"/>
          <p:cNvSpPr/>
          <p:nvPr/>
        </p:nvSpPr>
        <p:spPr>
          <a:xfrm>
            <a:off x="5577840" y="4800600"/>
            <a:ext cx="685800" cy="320040"/>
          </a:xfrm>
          <a:prstGeom prst="rect">
            <a:avLst/>
          </a:prstGeom>
          <a:noFill/>
          <a:ln/>
        </p:spPr>
        <p:txBody>
          <a:bodyPr wrap="square" lIns="0" tIns="0" rIns="0" bIns="0" rtlCol="0" anchor="ctr"/>
          <a:lstStyle/>
          <a:p>
            <a:pPr algn="ctr" indent="0" marL="0">
              <a:buNone/>
            </a:pPr>
            <a:r>
              <a:rPr lang="en-US" sz="950" b="1" spc="100" kern="0" dirty="0">
                <a:solidFill>
                  <a:srgbClr val="FDFCF7"/>
                </a:solidFill>
                <a:latin typeface="Calibri" pitchFamily="34" charset="0"/>
                <a:ea typeface="Calibri" pitchFamily="34" charset="-122"/>
                <a:cs typeface="Calibri" pitchFamily="34" charset="-120"/>
              </a:rPr>
              <a:t>Med</a:t>
            </a:r>
            <a:endParaRPr lang="en-US" sz="950" dirty="0"/>
          </a:p>
        </p:txBody>
      </p:sp>
      <p:sp>
        <p:nvSpPr>
          <p:cNvPr id="66" name="Shape 64"/>
          <p:cNvSpPr/>
          <p:nvPr/>
        </p:nvSpPr>
        <p:spPr>
          <a:xfrm>
            <a:off x="6629400" y="4800600"/>
            <a:ext cx="685800" cy="320040"/>
          </a:xfrm>
          <a:prstGeom prst="rect">
            <a:avLst/>
          </a:prstGeom>
          <a:solidFill>
            <a:srgbClr val="F59E0B"/>
          </a:solidFill>
          <a:ln w="12700">
            <a:solidFill>
              <a:srgbClr val="F59E0B"/>
            </a:solidFill>
            <a:prstDash val="solid"/>
          </a:ln>
        </p:spPr>
      </p:sp>
      <p:sp>
        <p:nvSpPr>
          <p:cNvPr id="67" name="Text 65"/>
          <p:cNvSpPr/>
          <p:nvPr/>
        </p:nvSpPr>
        <p:spPr>
          <a:xfrm>
            <a:off x="6629400" y="4800600"/>
            <a:ext cx="685800" cy="320040"/>
          </a:xfrm>
          <a:prstGeom prst="rect">
            <a:avLst/>
          </a:prstGeom>
          <a:noFill/>
          <a:ln/>
        </p:spPr>
        <p:txBody>
          <a:bodyPr wrap="square" lIns="0" tIns="0" rIns="0" bIns="0" rtlCol="0" anchor="ctr"/>
          <a:lstStyle/>
          <a:p>
            <a:pPr algn="ctr" indent="0" marL="0">
              <a:buNone/>
            </a:pPr>
            <a:r>
              <a:rPr lang="en-US" sz="950" b="1" spc="100" kern="0" dirty="0">
                <a:solidFill>
                  <a:srgbClr val="FDFCF7"/>
                </a:solidFill>
                <a:latin typeface="Calibri" pitchFamily="34" charset="0"/>
                <a:ea typeface="Calibri" pitchFamily="34" charset="-122"/>
                <a:cs typeface="Calibri" pitchFamily="34" charset="-120"/>
              </a:rPr>
              <a:t>Med</a:t>
            </a:r>
            <a:endParaRPr lang="en-US" sz="950" dirty="0"/>
          </a:p>
        </p:txBody>
      </p:sp>
      <p:sp>
        <p:nvSpPr>
          <p:cNvPr id="68" name="Text 66"/>
          <p:cNvSpPr/>
          <p:nvPr/>
        </p:nvSpPr>
        <p:spPr>
          <a:xfrm>
            <a:off x="7635240" y="4727448"/>
            <a:ext cx="4142232" cy="502920"/>
          </a:xfrm>
          <a:prstGeom prst="rect">
            <a:avLst/>
          </a:prstGeom>
          <a:noFill/>
          <a:ln/>
        </p:spPr>
        <p:txBody>
          <a:bodyPr wrap="square" lIns="0" tIns="0" rIns="0" bIns="0" rtlCol="0" anchor="ctr"/>
          <a:lstStyle/>
          <a:p>
            <a:pPr indent="0" marL="0">
              <a:buNone/>
            </a:pPr>
            <a:r>
              <a:rPr lang="en-US" sz="1000" dirty="0">
                <a:solidFill>
                  <a:srgbClr val="6B7280"/>
                </a:solidFill>
                <a:latin typeface="Calibri" pitchFamily="34" charset="0"/>
                <a:ea typeface="Calibri" pitchFamily="34" charset="-122"/>
                <a:cs typeface="Calibri" pitchFamily="34" charset="-120"/>
              </a:rPr>
              <a:t>Rollout velocity revised down 20%; OCM budget +$400k for extended field support.</a:t>
            </a:r>
            <a:endParaRPr lang="en-US" sz="1000" dirty="0"/>
          </a:p>
        </p:txBody>
      </p:sp>
      <p:sp>
        <p:nvSpPr>
          <p:cNvPr id="69" name="Shape 67"/>
          <p:cNvSpPr/>
          <p:nvPr/>
        </p:nvSpPr>
        <p:spPr>
          <a:xfrm>
            <a:off x="457200" y="5303520"/>
            <a:ext cx="822960" cy="685800"/>
          </a:xfrm>
          <a:prstGeom prst="rect">
            <a:avLst/>
          </a:prstGeom>
          <a:solidFill>
            <a:srgbClr val="FDFCF7"/>
          </a:solidFill>
          <a:ln w="6350">
            <a:solidFill>
              <a:srgbClr val="E5E7EB"/>
            </a:solidFill>
            <a:prstDash val="solid"/>
          </a:ln>
        </p:spPr>
      </p:sp>
      <p:sp>
        <p:nvSpPr>
          <p:cNvPr id="70" name="Shape 68"/>
          <p:cNvSpPr/>
          <p:nvPr/>
        </p:nvSpPr>
        <p:spPr>
          <a:xfrm>
            <a:off x="1280160" y="5303520"/>
            <a:ext cx="4114800" cy="685800"/>
          </a:xfrm>
          <a:prstGeom prst="rect">
            <a:avLst/>
          </a:prstGeom>
          <a:solidFill>
            <a:srgbClr val="FDFCF7"/>
          </a:solidFill>
          <a:ln w="6350">
            <a:solidFill>
              <a:srgbClr val="E5E7EB"/>
            </a:solidFill>
            <a:prstDash val="solid"/>
          </a:ln>
        </p:spPr>
      </p:sp>
      <p:sp>
        <p:nvSpPr>
          <p:cNvPr id="71" name="Shape 69"/>
          <p:cNvSpPr/>
          <p:nvPr/>
        </p:nvSpPr>
        <p:spPr>
          <a:xfrm>
            <a:off x="5394960" y="5303520"/>
            <a:ext cx="1051560" cy="685800"/>
          </a:xfrm>
          <a:prstGeom prst="rect">
            <a:avLst/>
          </a:prstGeom>
          <a:solidFill>
            <a:srgbClr val="FDFCF7"/>
          </a:solidFill>
          <a:ln w="6350">
            <a:solidFill>
              <a:srgbClr val="E5E7EB"/>
            </a:solidFill>
            <a:prstDash val="solid"/>
          </a:ln>
        </p:spPr>
      </p:sp>
      <p:sp>
        <p:nvSpPr>
          <p:cNvPr id="72" name="Shape 70"/>
          <p:cNvSpPr/>
          <p:nvPr/>
        </p:nvSpPr>
        <p:spPr>
          <a:xfrm>
            <a:off x="6446520" y="5303520"/>
            <a:ext cx="1051560" cy="685800"/>
          </a:xfrm>
          <a:prstGeom prst="rect">
            <a:avLst/>
          </a:prstGeom>
          <a:solidFill>
            <a:srgbClr val="FDFCF7"/>
          </a:solidFill>
          <a:ln w="6350">
            <a:solidFill>
              <a:srgbClr val="E5E7EB"/>
            </a:solidFill>
            <a:prstDash val="solid"/>
          </a:ln>
        </p:spPr>
      </p:sp>
      <p:sp>
        <p:nvSpPr>
          <p:cNvPr id="73" name="Shape 71"/>
          <p:cNvSpPr/>
          <p:nvPr/>
        </p:nvSpPr>
        <p:spPr>
          <a:xfrm>
            <a:off x="7498080" y="5303520"/>
            <a:ext cx="4325112" cy="685800"/>
          </a:xfrm>
          <a:prstGeom prst="rect">
            <a:avLst/>
          </a:prstGeom>
          <a:solidFill>
            <a:srgbClr val="FDFCF7"/>
          </a:solidFill>
          <a:ln w="6350">
            <a:solidFill>
              <a:srgbClr val="E5E7EB"/>
            </a:solidFill>
            <a:prstDash val="solid"/>
          </a:ln>
        </p:spPr>
      </p:sp>
      <p:sp>
        <p:nvSpPr>
          <p:cNvPr id="74" name="Text 72"/>
          <p:cNvSpPr/>
          <p:nvPr/>
        </p:nvSpPr>
        <p:spPr>
          <a:xfrm>
            <a:off x="548640" y="5532120"/>
            <a:ext cx="685800" cy="274320"/>
          </a:xfrm>
          <a:prstGeom prst="rect">
            <a:avLst/>
          </a:prstGeom>
          <a:noFill/>
          <a:ln/>
        </p:spPr>
        <p:txBody>
          <a:bodyPr wrap="square" lIns="0" tIns="0" rIns="0" bIns="0" rtlCol="0" anchor="ctr"/>
          <a:lstStyle/>
          <a:p>
            <a:pPr indent="0" marL="0">
              <a:buNone/>
            </a:pPr>
            <a:r>
              <a:rPr lang="en-US" sz="1100" b="1" dirty="0">
                <a:solidFill>
                  <a:srgbClr val="1E2761"/>
                </a:solidFill>
                <a:latin typeface="Calibri" pitchFamily="34" charset="0"/>
                <a:ea typeface="Calibri" pitchFamily="34" charset="-122"/>
                <a:cs typeface="Calibri" pitchFamily="34" charset="-120"/>
              </a:rPr>
              <a:t>R-19</a:t>
            </a:r>
            <a:endParaRPr lang="en-US" sz="1100" dirty="0"/>
          </a:p>
        </p:txBody>
      </p:sp>
      <p:sp>
        <p:nvSpPr>
          <p:cNvPr id="75" name="Text 73"/>
          <p:cNvSpPr/>
          <p:nvPr/>
        </p:nvSpPr>
        <p:spPr>
          <a:xfrm>
            <a:off x="1417320" y="5504688"/>
            <a:ext cx="3931920" cy="365760"/>
          </a:xfrm>
          <a:prstGeom prst="rect">
            <a:avLst/>
          </a:prstGeom>
          <a:noFill/>
          <a:ln/>
        </p:spPr>
        <p:txBody>
          <a:bodyPr wrap="square" lIns="0" tIns="0" rIns="0" bIns="0" rtlCol="0" anchor="ctr"/>
          <a:lstStyle/>
          <a:p>
            <a:pPr indent="0" marL="0">
              <a:buNone/>
            </a:pPr>
            <a:r>
              <a:rPr lang="en-US" sz="1100" b="1" dirty="0">
                <a:solidFill>
                  <a:srgbClr val="1A1A1A"/>
                </a:solidFill>
                <a:latin typeface="Calibri" pitchFamily="34" charset="0"/>
                <a:ea typeface="Calibri" pitchFamily="34" charset="-122"/>
                <a:cs typeface="Calibri" pitchFamily="34" charset="-120"/>
              </a:rPr>
              <a:t>Finance / TMO reporting misalignment</a:t>
            </a:r>
            <a:endParaRPr lang="en-US" sz="1100" dirty="0"/>
          </a:p>
        </p:txBody>
      </p:sp>
      <p:sp>
        <p:nvSpPr>
          <p:cNvPr id="76" name="Shape 74"/>
          <p:cNvSpPr/>
          <p:nvPr/>
        </p:nvSpPr>
        <p:spPr>
          <a:xfrm>
            <a:off x="5577840" y="5486400"/>
            <a:ext cx="685800" cy="320040"/>
          </a:xfrm>
          <a:prstGeom prst="rect">
            <a:avLst/>
          </a:prstGeom>
          <a:solidFill>
            <a:srgbClr val="16A34A"/>
          </a:solidFill>
          <a:ln w="12700">
            <a:solidFill>
              <a:srgbClr val="16A34A"/>
            </a:solidFill>
            <a:prstDash val="solid"/>
          </a:ln>
        </p:spPr>
      </p:sp>
      <p:sp>
        <p:nvSpPr>
          <p:cNvPr id="77" name="Text 75"/>
          <p:cNvSpPr/>
          <p:nvPr/>
        </p:nvSpPr>
        <p:spPr>
          <a:xfrm>
            <a:off x="5577840" y="5486400"/>
            <a:ext cx="685800" cy="320040"/>
          </a:xfrm>
          <a:prstGeom prst="rect">
            <a:avLst/>
          </a:prstGeom>
          <a:noFill/>
          <a:ln/>
        </p:spPr>
        <p:txBody>
          <a:bodyPr wrap="square" lIns="0" tIns="0" rIns="0" bIns="0" rtlCol="0" anchor="ctr"/>
          <a:lstStyle/>
          <a:p>
            <a:pPr algn="ctr" indent="0" marL="0">
              <a:buNone/>
            </a:pPr>
            <a:r>
              <a:rPr lang="en-US" sz="950" b="1" spc="100" kern="0" dirty="0">
                <a:solidFill>
                  <a:srgbClr val="FDFCF7"/>
                </a:solidFill>
                <a:latin typeface="Calibri" pitchFamily="34" charset="0"/>
                <a:ea typeface="Calibri" pitchFamily="34" charset="-122"/>
                <a:cs typeface="Calibri" pitchFamily="34" charset="-120"/>
              </a:rPr>
              <a:t>Low</a:t>
            </a:r>
            <a:endParaRPr lang="en-US" sz="950" dirty="0"/>
          </a:p>
        </p:txBody>
      </p:sp>
      <p:sp>
        <p:nvSpPr>
          <p:cNvPr id="78" name="Shape 76"/>
          <p:cNvSpPr/>
          <p:nvPr/>
        </p:nvSpPr>
        <p:spPr>
          <a:xfrm>
            <a:off x="6629400" y="5486400"/>
            <a:ext cx="685800" cy="320040"/>
          </a:xfrm>
          <a:prstGeom prst="rect">
            <a:avLst/>
          </a:prstGeom>
          <a:solidFill>
            <a:srgbClr val="F59E0B"/>
          </a:solidFill>
          <a:ln w="12700">
            <a:solidFill>
              <a:srgbClr val="F59E0B"/>
            </a:solidFill>
            <a:prstDash val="solid"/>
          </a:ln>
        </p:spPr>
      </p:sp>
      <p:sp>
        <p:nvSpPr>
          <p:cNvPr id="79" name="Text 77"/>
          <p:cNvSpPr/>
          <p:nvPr/>
        </p:nvSpPr>
        <p:spPr>
          <a:xfrm>
            <a:off x="6629400" y="5486400"/>
            <a:ext cx="685800" cy="320040"/>
          </a:xfrm>
          <a:prstGeom prst="rect">
            <a:avLst/>
          </a:prstGeom>
          <a:noFill/>
          <a:ln/>
        </p:spPr>
        <p:txBody>
          <a:bodyPr wrap="square" lIns="0" tIns="0" rIns="0" bIns="0" rtlCol="0" anchor="ctr"/>
          <a:lstStyle/>
          <a:p>
            <a:pPr algn="ctr" indent="0" marL="0">
              <a:buNone/>
            </a:pPr>
            <a:r>
              <a:rPr lang="en-US" sz="950" b="1" spc="100" kern="0" dirty="0">
                <a:solidFill>
                  <a:srgbClr val="FDFCF7"/>
                </a:solidFill>
                <a:latin typeface="Calibri" pitchFamily="34" charset="0"/>
                <a:ea typeface="Calibri" pitchFamily="34" charset="-122"/>
                <a:cs typeface="Calibri" pitchFamily="34" charset="-120"/>
              </a:rPr>
              <a:t>Med</a:t>
            </a:r>
            <a:endParaRPr lang="en-US" sz="950" dirty="0"/>
          </a:p>
        </p:txBody>
      </p:sp>
      <p:sp>
        <p:nvSpPr>
          <p:cNvPr id="80" name="Text 78"/>
          <p:cNvSpPr/>
          <p:nvPr/>
        </p:nvSpPr>
        <p:spPr>
          <a:xfrm>
            <a:off x="7635240" y="5413248"/>
            <a:ext cx="4142232" cy="502920"/>
          </a:xfrm>
          <a:prstGeom prst="rect">
            <a:avLst/>
          </a:prstGeom>
          <a:noFill/>
          <a:ln/>
        </p:spPr>
        <p:txBody>
          <a:bodyPr wrap="square" lIns="0" tIns="0" rIns="0" bIns="0" rtlCol="0" anchor="ctr"/>
          <a:lstStyle/>
          <a:p>
            <a:pPr indent="0" marL="0">
              <a:buNone/>
            </a:pPr>
            <a:r>
              <a:rPr lang="en-US" sz="1000" dirty="0">
                <a:solidFill>
                  <a:srgbClr val="6B7280"/>
                </a:solidFill>
                <a:latin typeface="Calibri" pitchFamily="34" charset="0"/>
                <a:ea typeface="Calibri" pitchFamily="34" charset="-122"/>
                <a:cs typeface="Calibri" pitchFamily="34" charset="-120"/>
              </a:rPr>
              <a:t>D-16 today. Joint recalibration session scheduled 5 Nov.</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CF7"/>
        </a:solidFill>
      </p:bgPr>
    </p:bg>
    <p:spTree>
      <p:nvGrpSpPr>
        <p:cNvPr id="1" name=""/>
        <p:cNvGrpSpPr/>
        <p:nvPr/>
      </p:nvGrpSpPr>
      <p:grpSpPr>
        <a:xfrm>
          <a:off x="0" y="0"/>
          <a:ext cx="0" cy="0"/>
          <a:chOff x="0" y="0"/>
          <a:chExt cx="0" cy="0"/>
        </a:xfrm>
      </p:grpSpPr>
      <p:sp>
        <p:nvSpPr>
          <p:cNvPr id="2" name="Shape 0"/>
          <p:cNvSpPr/>
          <p:nvPr/>
        </p:nvSpPr>
        <p:spPr>
          <a:xfrm>
            <a:off x="457200" y="320040"/>
            <a:ext cx="320040" cy="54864"/>
          </a:xfrm>
          <a:prstGeom prst="rect">
            <a:avLst/>
          </a:prstGeom>
          <a:solidFill>
            <a:srgbClr val="B8894A"/>
          </a:solidFill>
          <a:ln w="12700">
            <a:solidFill>
              <a:srgbClr val="B8894A"/>
            </a:solidFill>
            <a:prstDash val="solid"/>
          </a:ln>
        </p:spPr>
      </p:sp>
      <p:sp>
        <p:nvSpPr>
          <p:cNvPr id="3" name="Text 1"/>
          <p:cNvSpPr/>
          <p:nvPr/>
        </p:nvSpPr>
        <p:spPr>
          <a:xfrm>
            <a:off x="868680" y="256032"/>
            <a:ext cx="5486400" cy="228600"/>
          </a:xfrm>
          <a:prstGeom prst="rect">
            <a:avLst/>
          </a:prstGeom>
          <a:noFill/>
          <a:ln/>
        </p:spPr>
        <p:txBody>
          <a:bodyPr wrap="square" lIns="0" tIns="0" rIns="0" bIns="0" rtlCol="0" anchor="ctr"/>
          <a:lstStyle/>
          <a:p>
            <a:pPr indent="0" marL="0">
              <a:buNone/>
            </a:pPr>
            <a:r>
              <a:rPr lang="en-US" sz="900" b="1" spc="300" kern="0" dirty="0">
                <a:solidFill>
                  <a:srgbClr val="1E2761"/>
                </a:solidFill>
                <a:latin typeface="Calibri" pitchFamily="34" charset="0"/>
                <a:ea typeface="Calibri" pitchFamily="34" charset="-122"/>
                <a:cs typeface="Calibri" pitchFamily="34" charset="-120"/>
              </a:rPr>
              <a:t>PROJECT NORTH STAR</a:t>
            </a:r>
            <a:endParaRPr lang="en-US" sz="900" dirty="0"/>
          </a:p>
        </p:txBody>
      </p:sp>
      <p:sp>
        <p:nvSpPr>
          <p:cNvPr id="4" name="Text 2"/>
          <p:cNvSpPr/>
          <p:nvPr/>
        </p:nvSpPr>
        <p:spPr>
          <a:xfrm>
            <a:off x="7162495" y="256032"/>
            <a:ext cx="4480560" cy="228600"/>
          </a:xfrm>
          <a:prstGeom prst="rect">
            <a:avLst/>
          </a:prstGeom>
          <a:noFill/>
          <a:ln/>
        </p:spPr>
        <p:txBody>
          <a:bodyPr wrap="square" lIns="0" tIns="0" rIns="0" bIns="0" rtlCol="0" anchor="ctr"/>
          <a:lstStyle/>
          <a:p>
            <a:pPr algn="r" indent="0" marL="0">
              <a:buNone/>
            </a:pPr>
            <a:r>
              <a:rPr lang="en-US" sz="900" spc="200" kern="0" dirty="0">
                <a:solidFill>
                  <a:srgbClr val="6B7280"/>
                </a:solidFill>
                <a:latin typeface="Calibri" pitchFamily="34" charset="0"/>
                <a:ea typeface="Calibri" pitchFamily="34" charset="-122"/>
                <a:cs typeface="Calibri" pitchFamily="34" charset="-120"/>
              </a:rPr>
              <a:t>Q3 2026 STEERING COMMITTEE  ·  CONFIDENTIAL</a:t>
            </a:r>
            <a:endParaRPr lang="en-US" sz="900" dirty="0"/>
          </a:p>
        </p:txBody>
      </p:sp>
      <p:sp>
        <p:nvSpPr>
          <p:cNvPr id="5" name="Shape 3"/>
          <p:cNvSpPr/>
          <p:nvPr/>
        </p:nvSpPr>
        <p:spPr>
          <a:xfrm>
            <a:off x="457200" y="502920"/>
            <a:ext cx="11277295" cy="0"/>
          </a:xfrm>
          <a:prstGeom prst="line">
            <a:avLst/>
          </a:prstGeom>
          <a:noFill/>
          <a:ln w="9525">
            <a:solidFill>
              <a:srgbClr val="E5E7EB"/>
            </a:solidFill>
            <a:prstDash val="solid"/>
          </a:ln>
        </p:spPr>
      </p:sp>
      <p:sp>
        <p:nvSpPr>
          <p:cNvPr id="6" name="Shape 4"/>
          <p:cNvSpPr/>
          <p:nvPr/>
        </p:nvSpPr>
        <p:spPr>
          <a:xfrm>
            <a:off x="457200" y="6400800"/>
            <a:ext cx="11277295" cy="0"/>
          </a:xfrm>
          <a:prstGeom prst="line">
            <a:avLst/>
          </a:prstGeom>
          <a:noFill/>
          <a:ln w="9525">
            <a:solidFill>
              <a:srgbClr val="E5E7EB"/>
            </a:solidFill>
            <a:prstDash val="solid"/>
          </a:ln>
        </p:spPr>
      </p:sp>
      <p:sp>
        <p:nvSpPr>
          <p:cNvPr id="7" name="Text 5"/>
          <p:cNvSpPr/>
          <p:nvPr/>
        </p:nvSpPr>
        <p:spPr>
          <a:xfrm>
            <a:off x="457200" y="6473952"/>
            <a:ext cx="5486400" cy="201168"/>
          </a:xfrm>
          <a:prstGeom prst="rect">
            <a:avLst/>
          </a:prstGeom>
          <a:noFill/>
          <a:ln/>
        </p:spPr>
        <p:txBody>
          <a:bodyPr wrap="square" lIns="0" tIns="0" rIns="0" bIns="0" rtlCol="0" anchor="ctr"/>
          <a:lstStyle/>
          <a:p>
            <a:pPr indent="0" marL="0">
              <a:buNone/>
            </a:pPr>
            <a:r>
              <a:rPr lang="en-US" sz="850" spc="100" kern="0" dirty="0">
                <a:solidFill>
                  <a:srgbClr val="6B7280"/>
                </a:solidFill>
                <a:latin typeface="Calibri" pitchFamily="34" charset="0"/>
                <a:ea typeface="Calibri" pitchFamily="34" charset="-122"/>
                <a:cs typeface="Calibri" pitchFamily="34" charset="-120"/>
              </a:rPr>
              <a:t>Maple Retail  ·  Transformation Management Office</a:t>
            </a:r>
            <a:endParaRPr lang="en-US" sz="850" dirty="0"/>
          </a:p>
        </p:txBody>
      </p:sp>
      <p:sp>
        <p:nvSpPr>
          <p:cNvPr id="8" name="Text 6"/>
          <p:cNvSpPr/>
          <p:nvPr/>
        </p:nvSpPr>
        <p:spPr>
          <a:xfrm>
            <a:off x="9448495" y="6473952"/>
            <a:ext cx="2286000" cy="201168"/>
          </a:xfrm>
          <a:prstGeom prst="rect">
            <a:avLst/>
          </a:prstGeom>
          <a:noFill/>
          <a:ln/>
        </p:spPr>
        <p:txBody>
          <a:bodyPr wrap="square" lIns="0" tIns="0" rIns="0" bIns="0" rtlCol="0" anchor="ctr"/>
          <a:lstStyle/>
          <a:p>
            <a:pPr algn="r" indent="0" marL="0">
              <a:buNone/>
            </a:pPr>
            <a:r>
              <a:rPr lang="en-US" sz="850" dirty="0">
                <a:solidFill>
                  <a:srgbClr val="6B7280"/>
                </a:solidFill>
                <a:latin typeface="Calibri" pitchFamily="34" charset="0"/>
                <a:ea typeface="Calibri" pitchFamily="34" charset="-122"/>
                <a:cs typeface="Calibri" pitchFamily="34" charset="-120"/>
              </a:rPr>
              <a:t>Page 9 of 10</a:t>
            </a:r>
            <a:endParaRPr lang="en-US" sz="850" dirty="0"/>
          </a:p>
        </p:txBody>
      </p:sp>
      <p:sp>
        <p:nvSpPr>
          <p:cNvPr id="9" name="Text 7"/>
          <p:cNvSpPr/>
          <p:nvPr/>
        </p:nvSpPr>
        <p:spPr>
          <a:xfrm>
            <a:off x="457200" y="685800"/>
            <a:ext cx="9144000" cy="274320"/>
          </a:xfrm>
          <a:prstGeom prst="rect">
            <a:avLst/>
          </a:prstGeom>
          <a:noFill/>
          <a:ln/>
        </p:spPr>
        <p:txBody>
          <a:bodyPr wrap="square" lIns="0" tIns="0" rIns="0" bIns="0" rtlCol="0" anchor="ctr"/>
          <a:lstStyle/>
          <a:p>
            <a:pPr indent="0" marL="0">
              <a:buNone/>
            </a:pPr>
            <a:r>
              <a:rPr lang="en-US" sz="1000" b="1" spc="300" kern="0" dirty="0">
                <a:solidFill>
                  <a:srgbClr val="B8894A"/>
                </a:solidFill>
                <a:latin typeface="Calibri" pitchFamily="34" charset="0"/>
                <a:ea typeface="Calibri" pitchFamily="34" charset="-122"/>
                <a:cs typeface="Calibri" pitchFamily="34" charset="-120"/>
              </a:rPr>
              <a:t>NEXT 90 DAYS</a:t>
            </a:r>
            <a:endParaRPr lang="en-US" sz="1000" dirty="0"/>
          </a:p>
        </p:txBody>
      </p:sp>
      <p:sp>
        <p:nvSpPr>
          <p:cNvPr id="10" name="Text 8"/>
          <p:cNvSpPr/>
          <p:nvPr/>
        </p:nvSpPr>
        <p:spPr>
          <a:xfrm>
            <a:off x="457200" y="960120"/>
            <a:ext cx="11277295" cy="640080"/>
          </a:xfrm>
          <a:prstGeom prst="rect">
            <a:avLst/>
          </a:prstGeom>
          <a:noFill/>
          <a:ln/>
        </p:spPr>
        <p:txBody>
          <a:bodyPr wrap="square" lIns="0" tIns="0" rIns="0" bIns="0" rtlCol="0" anchor="ctr"/>
          <a:lstStyle/>
          <a:p>
            <a:pPr indent="0" marL="0">
              <a:buNone/>
            </a:pPr>
            <a:r>
              <a:rPr lang="en-US" sz="3000" b="1" dirty="0">
                <a:solidFill>
                  <a:srgbClr val="1A1A1A"/>
                </a:solidFill>
                <a:latin typeface="Cambria" pitchFamily="34" charset="0"/>
                <a:ea typeface="Cambria" pitchFamily="34" charset="-122"/>
                <a:cs typeface="Cambria" pitchFamily="34" charset="-120"/>
              </a:rPr>
              <a:t>What the EC should expect to see and when.</a:t>
            </a:r>
            <a:endParaRPr lang="en-US" sz="3000" dirty="0"/>
          </a:p>
        </p:txBody>
      </p:sp>
      <p:sp>
        <p:nvSpPr>
          <p:cNvPr id="11" name="Shape 9"/>
          <p:cNvSpPr/>
          <p:nvPr/>
        </p:nvSpPr>
        <p:spPr>
          <a:xfrm>
            <a:off x="457200" y="2194560"/>
            <a:ext cx="5212080" cy="365760"/>
          </a:xfrm>
          <a:prstGeom prst="rect">
            <a:avLst/>
          </a:prstGeom>
          <a:solidFill>
            <a:srgbClr val="1E2761"/>
          </a:solidFill>
          <a:ln w="12700">
            <a:solidFill>
              <a:srgbClr val="1E2761"/>
            </a:solidFill>
            <a:prstDash val="solid"/>
          </a:ln>
        </p:spPr>
      </p:sp>
      <p:sp>
        <p:nvSpPr>
          <p:cNvPr id="12" name="Text 10"/>
          <p:cNvSpPr/>
          <p:nvPr/>
        </p:nvSpPr>
        <p:spPr>
          <a:xfrm>
            <a:off x="566928" y="2267712"/>
            <a:ext cx="5029200" cy="256032"/>
          </a:xfrm>
          <a:prstGeom prst="rect">
            <a:avLst/>
          </a:prstGeom>
          <a:noFill/>
          <a:ln/>
        </p:spPr>
        <p:txBody>
          <a:bodyPr wrap="square" lIns="0" tIns="0" rIns="0" bIns="0" rtlCol="0" anchor="ctr"/>
          <a:lstStyle/>
          <a:p>
            <a:pPr indent="0" marL="0">
              <a:buNone/>
            </a:pPr>
            <a:r>
              <a:rPr lang="en-US" sz="900" b="1" spc="200" kern="0" dirty="0">
                <a:solidFill>
                  <a:srgbClr val="FDFCF7"/>
                </a:solidFill>
                <a:latin typeface="Calibri" pitchFamily="34" charset="0"/>
                <a:ea typeface="Calibri" pitchFamily="34" charset="-122"/>
                <a:cs typeface="Calibri" pitchFamily="34" charset="-120"/>
              </a:rPr>
              <a:t>MILESTONE</a:t>
            </a:r>
            <a:endParaRPr lang="en-US" sz="900" dirty="0"/>
          </a:p>
        </p:txBody>
      </p:sp>
      <p:sp>
        <p:nvSpPr>
          <p:cNvPr id="13" name="Shape 11"/>
          <p:cNvSpPr/>
          <p:nvPr/>
        </p:nvSpPr>
        <p:spPr>
          <a:xfrm>
            <a:off x="5669280" y="2194560"/>
            <a:ext cx="2377440" cy="365760"/>
          </a:xfrm>
          <a:prstGeom prst="rect">
            <a:avLst/>
          </a:prstGeom>
          <a:solidFill>
            <a:srgbClr val="1E2761"/>
          </a:solidFill>
          <a:ln w="12700">
            <a:solidFill>
              <a:srgbClr val="1E2761"/>
            </a:solidFill>
            <a:prstDash val="solid"/>
          </a:ln>
        </p:spPr>
      </p:sp>
      <p:sp>
        <p:nvSpPr>
          <p:cNvPr id="14" name="Text 12"/>
          <p:cNvSpPr/>
          <p:nvPr/>
        </p:nvSpPr>
        <p:spPr>
          <a:xfrm>
            <a:off x="5779008" y="2267712"/>
            <a:ext cx="2194560" cy="256032"/>
          </a:xfrm>
          <a:prstGeom prst="rect">
            <a:avLst/>
          </a:prstGeom>
          <a:noFill/>
          <a:ln/>
        </p:spPr>
        <p:txBody>
          <a:bodyPr wrap="square" lIns="0" tIns="0" rIns="0" bIns="0" rtlCol="0" anchor="ctr"/>
          <a:lstStyle/>
          <a:p>
            <a:pPr indent="0" marL="0">
              <a:buNone/>
            </a:pPr>
            <a:r>
              <a:rPr lang="en-US" sz="900" b="1" spc="200" kern="0" dirty="0">
                <a:solidFill>
                  <a:srgbClr val="FDFCF7"/>
                </a:solidFill>
                <a:latin typeface="Calibri" pitchFamily="34" charset="0"/>
                <a:ea typeface="Calibri" pitchFamily="34" charset="-122"/>
                <a:cs typeface="Calibri" pitchFamily="34" charset="-120"/>
              </a:rPr>
              <a:t>WORKSTREAM</a:t>
            </a:r>
            <a:endParaRPr lang="en-US" sz="900" dirty="0"/>
          </a:p>
        </p:txBody>
      </p:sp>
      <p:sp>
        <p:nvSpPr>
          <p:cNvPr id="15" name="Shape 13"/>
          <p:cNvSpPr/>
          <p:nvPr/>
        </p:nvSpPr>
        <p:spPr>
          <a:xfrm>
            <a:off x="8046720" y="2194560"/>
            <a:ext cx="1645920" cy="365760"/>
          </a:xfrm>
          <a:prstGeom prst="rect">
            <a:avLst/>
          </a:prstGeom>
          <a:solidFill>
            <a:srgbClr val="1E2761"/>
          </a:solidFill>
          <a:ln w="12700">
            <a:solidFill>
              <a:srgbClr val="1E2761"/>
            </a:solidFill>
            <a:prstDash val="solid"/>
          </a:ln>
        </p:spPr>
      </p:sp>
      <p:sp>
        <p:nvSpPr>
          <p:cNvPr id="16" name="Text 14"/>
          <p:cNvSpPr/>
          <p:nvPr/>
        </p:nvSpPr>
        <p:spPr>
          <a:xfrm>
            <a:off x="8156448" y="2267712"/>
            <a:ext cx="1463040" cy="256032"/>
          </a:xfrm>
          <a:prstGeom prst="rect">
            <a:avLst/>
          </a:prstGeom>
          <a:noFill/>
          <a:ln/>
        </p:spPr>
        <p:txBody>
          <a:bodyPr wrap="square" lIns="0" tIns="0" rIns="0" bIns="0" rtlCol="0" anchor="ctr"/>
          <a:lstStyle/>
          <a:p>
            <a:pPr indent="0" marL="0">
              <a:buNone/>
            </a:pPr>
            <a:r>
              <a:rPr lang="en-US" sz="900" b="1" spc="200" kern="0" dirty="0">
                <a:solidFill>
                  <a:srgbClr val="FDFCF7"/>
                </a:solidFill>
                <a:latin typeface="Calibri" pitchFamily="34" charset="0"/>
                <a:ea typeface="Calibri" pitchFamily="34" charset="-122"/>
                <a:cs typeface="Calibri" pitchFamily="34" charset="-120"/>
              </a:rPr>
              <a:t>TARGET</a:t>
            </a:r>
            <a:endParaRPr lang="en-US" sz="900" dirty="0"/>
          </a:p>
        </p:txBody>
      </p:sp>
      <p:sp>
        <p:nvSpPr>
          <p:cNvPr id="17" name="Shape 15"/>
          <p:cNvSpPr/>
          <p:nvPr/>
        </p:nvSpPr>
        <p:spPr>
          <a:xfrm>
            <a:off x="9692640" y="2194560"/>
            <a:ext cx="2039112" cy="365760"/>
          </a:xfrm>
          <a:prstGeom prst="rect">
            <a:avLst/>
          </a:prstGeom>
          <a:solidFill>
            <a:srgbClr val="1E2761"/>
          </a:solidFill>
          <a:ln w="12700">
            <a:solidFill>
              <a:srgbClr val="1E2761"/>
            </a:solidFill>
            <a:prstDash val="solid"/>
          </a:ln>
        </p:spPr>
      </p:sp>
      <p:sp>
        <p:nvSpPr>
          <p:cNvPr id="18" name="Text 16"/>
          <p:cNvSpPr/>
          <p:nvPr/>
        </p:nvSpPr>
        <p:spPr>
          <a:xfrm>
            <a:off x="9802368" y="2267712"/>
            <a:ext cx="1856232" cy="256032"/>
          </a:xfrm>
          <a:prstGeom prst="rect">
            <a:avLst/>
          </a:prstGeom>
          <a:noFill/>
          <a:ln/>
        </p:spPr>
        <p:txBody>
          <a:bodyPr wrap="square" lIns="0" tIns="0" rIns="0" bIns="0" rtlCol="0" anchor="ctr"/>
          <a:lstStyle/>
          <a:p>
            <a:pPr indent="0" marL="0">
              <a:buNone/>
            </a:pPr>
            <a:r>
              <a:rPr lang="en-US" sz="900" b="1" spc="200" kern="0" dirty="0">
                <a:solidFill>
                  <a:srgbClr val="FDFCF7"/>
                </a:solidFill>
                <a:latin typeface="Calibri" pitchFamily="34" charset="0"/>
                <a:ea typeface="Calibri" pitchFamily="34" charset="-122"/>
                <a:cs typeface="Calibri" pitchFamily="34" charset="-120"/>
              </a:rPr>
              <a:t>CONFIDENCE</a:t>
            </a:r>
            <a:endParaRPr lang="en-US" sz="900" dirty="0"/>
          </a:p>
        </p:txBody>
      </p:sp>
      <p:sp>
        <p:nvSpPr>
          <p:cNvPr id="19" name="Shape 17"/>
          <p:cNvSpPr/>
          <p:nvPr/>
        </p:nvSpPr>
        <p:spPr>
          <a:xfrm>
            <a:off x="457200" y="2560320"/>
            <a:ext cx="5212080" cy="502920"/>
          </a:xfrm>
          <a:prstGeom prst="rect">
            <a:avLst/>
          </a:prstGeom>
          <a:solidFill>
            <a:srgbClr val="FDFCF7"/>
          </a:solidFill>
          <a:ln w="6350">
            <a:solidFill>
              <a:srgbClr val="E5E7EB"/>
            </a:solidFill>
            <a:prstDash val="solid"/>
          </a:ln>
        </p:spPr>
      </p:sp>
      <p:sp>
        <p:nvSpPr>
          <p:cNvPr id="20" name="Shape 18"/>
          <p:cNvSpPr/>
          <p:nvPr/>
        </p:nvSpPr>
        <p:spPr>
          <a:xfrm>
            <a:off x="5669280" y="2560320"/>
            <a:ext cx="2377440" cy="502920"/>
          </a:xfrm>
          <a:prstGeom prst="rect">
            <a:avLst/>
          </a:prstGeom>
          <a:solidFill>
            <a:srgbClr val="FDFCF7"/>
          </a:solidFill>
          <a:ln w="6350">
            <a:solidFill>
              <a:srgbClr val="E5E7EB"/>
            </a:solidFill>
            <a:prstDash val="solid"/>
          </a:ln>
        </p:spPr>
      </p:sp>
      <p:sp>
        <p:nvSpPr>
          <p:cNvPr id="21" name="Shape 19"/>
          <p:cNvSpPr/>
          <p:nvPr/>
        </p:nvSpPr>
        <p:spPr>
          <a:xfrm>
            <a:off x="8046720" y="2560320"/>
            <a:ext cx="1645920" cy="502920"/>
          </a:xfrm>
          <a:prstGeom prst="rect">
            <a:avLst/>
          </a:prstGeom>
          <a:solidFill>
            <a:srgbClr val="FDFCF7"/>
          </a:solidFill>
          <a:ln w="6350">
            <a:solidFill>
              <a:srgbClr val="E5E7EB"/>
            </a:solidFill>
            <a:prstDash val="solid"/>
          </a:ln>
        </p:spPr>
      </p:sp>
      <p:sp>
        <p:nvSpPr>
          <p:cNvPr id="22" name="Shape 20"/>
          <p:cNvSpPr/>
          <p:nvPr/>
        </p:nvSpPr>
        <p:spPr>
          <a:xfrm>
            <a:off x="9692640" y="2560320"/>
            <a:ext cx="2039112" cy="502920"/>
          </a:xfrm>
          <a:prstGeom prst="rect">
            <a:avLst/>
          </a:prstGeom>
          <a:solidFill>
            <a:srgbClr val="FDFCF7"/>
          </a:solidFill>
          <a:ln w="6350">
            <a:solidFill>
              <a:srgbClr val="E5E7EB"/>
            </a:solidFill>
            <a:prstDash val="solid"/>
          </a:ln>
        </p:spPr>
      </p:sp>
      <p:sp>
        <p:nvSpPr>
          <p:cNvPr id="23" name="Text 21"/>
          <p:cNvSpPr/>
          <p:nvPr/>
        </p:nvSpPr>
        <p:spPr>
          <a:xfrm>
            <a:off x="594360" y="2697480"/>
            <a:ext cx="5029200" cy="274320"/>
          </a:xfrm>
          <a:prstGeom prst="rect">
            <a:avLst/>
          </a:prstGeom>
          <a:noFill/>
          <a:ln/>
        </p:spPr>
        <p:txBody>
          <a:bodyPr wrap="square" lIns="0" tIns="0" rIns="0" bIns="0" rtlCol="0" anchor="ctr"/>
          <a:lstStyle/>
          <a:p>
            <a:pPr indent="0" marL="0">
              <a:buNone/>
            </a:pPr>
            <a:r>
              <a:rPr lang="en-US" sz="1150" b="1" dirty="0">
                <a:solidFill>
                  <a:srgbClr val="1A1A1A"/>
                </a:solidFill>
                <a:latin typeface="Calibri" pitchFamily="34" charset="0"/>
                <a:ea typeface="Calibri" pitchFamily="34" charset="-122"/>
                <a:cs typeface="Calibri" pitchFamily="34" charset="-120"/>
              </a:rPr>
              <a:t>Wave 1 rollout begins (150 stores)</a:t>
            </a:r>
            <a:endParaRPr lang="en-US" sz="1150" dirty="0"/>
          </a:p>
        </p:txBody>
      </p:sp>
      <p:sp>
        <p:nvSpPr>
          <p:cNvPr id="24" name="Text 22"/>
          <p:cNvSpPr/>
          <p:nvPr/>
        </p:nvSpPr>
        <p:spPr>
          <a:xfrm>
            <a:off x="5806440" y="2697480"/>
            <a:ext cx="2194560" cy="274320"/>
          </a:xfrm>
          <a:prstGeom prst="rect">
            <a:avLst/>
          </a:prstGeom>
          <a:noFill/>
          <a:ln/>
        </p:spPr>
        <p:txBody>
          <a:bodyPr wrap="square" lIns="0" tIns="0" rIns="0" bIns="0" rtlCol="0" anchor="ctr"/>
          <a:lstStyle/>
          <a:p>
            <a:pPr indent="0" marL="0">
              <a:buNone/>
            </a:pPr>
            <a:r>
              <a:rPr lang="en-US" sz="1100" dirty="0">
                <a:solidFill>
                  <a:srgbClr val="6B7280"/>
                </a:solidFill>
                <a:latin typeface="Calibri" pitchFamily="34" charset="0"/>
                <a:ea typeface="Calibri" pitchFamily="34" charset="-122"/>
                <a:cs typeface="Calibri" pitchFamily="34" charset="-120"/>
              </a:rPr>
              <a:t>Store Tech</a:t>
            </a:r>
            <a:endParaRPr lang="en-US" sz="1100" dirty="0"/>
          </a:p>
        </p:txBody>
      </p:sp>
      <p:sp>
        <p:nvSpPr>
          <p:cNvPr id="25" name="Text 23"/>
          <p:cNvSpPr/>
          <p:nvPr/>
        </p:nvSpPr>
        <p:spPr>
          <a:xfrm>
            <a:off x="8183880" y="2697480"/>
            <a:ext cx="1463040" cy="274320"/>
          </a:xfrm>
          <a:prstGeom prst="rect">
            <a:avLst/>
          </a:prstGeom>
          <a:noFill/>
          <a:ln/>
        </p:spPr>
        <p:txBody>
          <a:bodyPr wrap="square" lIns="0" tIns="0" rIns="0" bIns="0" rtlCol="0" anchor="ctr"/>
          <a:lstStyle/>
          <a:p>
            <a:pPr indent="0" marL="0">
              <a:buNone/>
            </a:pPr>
            <a:r>
              <a:rPr lang="en-US" sz="1100" dirty="0">
                <a:solidFill>
                  <a:srgbClr val="1A1A1A"/>
                </a:solidFill>
                <a:latin typeface="Calibri" pitchFamily="34" charset="0"/>
                <a:ea typeface="Calibri" pitchFamily="34" charset="-122"/>
                <a:cs typeface="Calibri" pitchFamily="34" charset="-120"/>
              </a:rPr>
              <a:t>Nov 2026</a:t>
            </a:r>
            <a:endParaRPr lang="en-US" sz="1100" dirty="0"/>
          </a:p>
        </p:txBody>
      </p:sp>
      <p:sp>
        <p:nvSpPr>
          <p:cNvPr id="26" name="Shape 24"/>
          <p:cNvSpPr/>
          <p:nvPr/>
        </p:nvSpPr>
        <p:spPr>
          <a:xfrm>
            <a:off x="9875520" y="2679192"/>
            <a:ext cx="1673352" cy="274320"/>
          </a:xfrm>
          <a:prstGeom prst="rect">
            <a:avLst/>
          </a:prstGeom>
          <a:solidFill>
            <a:srgbClr val="16A34A"/>
          </a:solidFill>
          <a:ln w="12700">
            <a:solidFill>
              <a:srgbClr val="16A34A"/>
            </a:solidFill>
            <a:prstDash val="solid"/>
          </a:ln>
        </p:spPr>
      </p:sp>
      <p:sp>
        <p:nvSpPr>
          <p:cNvPr id="27" name="Text 25"/>
          <p:cNvSpPr/>
          <p:nvPr/>
        </p:nvSpPr>
        <p:spPr>
          <a:xfrm>
            <a:off x="9875520" y="2679192"/>
            <a:ext cx="1673352" cy="274320"/>
          </a:xfrm>
          <a:prstGeom prst="rect">
            <a:avLst/>
          </a:prstGeom>
          <a:noFill/>
          <a:ln/>
        </p:spPr>
        <p:txBody>
          <a:bodyPr wrap="square" lIns="0" tIns="0" rIns="0" bIns="0" rtlCol="0" anchor="ctr"/>
          <a:lstStyle/>
          <a:p>
            <a:pPr algn="ctr" indent="0" marL="0">
              <a:buNone/>
            </a:pPr>
            <a:r>
              <a:rPr lang="en-US" sz="950" b="1" spc="100" kern="0" dirty="0">
                <a:solidFill>
                  <a:srgbClr val="FDFCF7"/>
                </a:solidFill>
                <a:latin typeface="Calibri" pitchFamily="34" charset="0"/>
                <a:ea typeface="Calibri" pitchFamily="34" charset="-122"/>
                <a:cs typeface="Calibri" pitchFamily="34" charset="-120"/>
              </a:rPr>
              <a:t>High</a:t>
            </a:r>
            <a:endParaRPr lang="en-US" sz="950" dirty="0"/>
          </a:p>
        </p:txBody>
      </p:sp>
      <p:sp>
        <p:nvSpPr>
          <p:cNvPr id="28" name="Shape 26"/>
          <p:cNvSpPr/>
          <p:nvPr/>
        </p:nvSpPr>
        <p:spPr>
          <a:xfrm>
            <a:off x="457200" y="3063240"/>
            <a:ext cx="5212080" cy="502920"/>
          </a:xfrm>
          <a:prstGeom prst="rect">
            <a:avLst/>
          </a:prstGeom>
          <a:solidFill>
            <a:srgbClr val="F7F5EE"/>
          </a:solidFill>
          <a:ln w="6350">
            <a:solidFill>
              <a:srgbClr val="E5E7EB"/>
            </a:solidFill>
            <a:prstDash val="solid"/>
          </a:ln>
        </p:spPr>
      </p:sp>
      <p:sp>
        <p:nvSpPr>
          <p:cNvPr id="29" name="Shape 27"/>
          <p:cNvSpPr/>
          <p:nvPr/>
        </p:nvSpPr>
        <p:spPr>
          <a:xfrm>
            <a:off x="5669280" y="3063240"/>
            <a:ext cx="2377440" cy="502920"/>
          </a:xfrm>
          <a:prstGeom prst="rect">
            <a:avLst/>
          </a:prstGeom>
          <a:solidFill>
            <a:srgbClr val="F7F5EE"/>
          </a:solidFill>
          <a:ln w="6350">
            <a:solidFill>
              <a:srgbClr val="E5E7EB"/>
            </a:solidFill>
            <a:prstDash val="solid"/>
          </a:ln>
        </p:spPr>
      </p:sp>
      <p:sp>
        <p:nvSpPr>
          <p:cNvPr id="30" name="Shape 28"/>
          <p:cNvSpPr/>
          <p:nvPr/>
        </p:nvSpPr>
        <p:spPr>
          <a:xfrm>
            <a:off x="8046720" y="3063240"/>
            <a:ext cx="1645920" cy="502920"/>
          </a:xfrm>
          <a:prstGeom prst="rect">
            <a:avLst/>
          </a:prstGeom>
          <a:solidFill>
            <a:srgbClr val="F7F5EE"/>
          </a:solidFill>
          <a:ln w="6350">
            <a:solidFill>
              <a:srgbClr val="E5E7EB"/>
            </a:solidFill>
            <a:prstDash val="solid"/>
          </a:ln>
        </p:spPr>
      </p:sp>
      <p:sp>
        <p:nvSpPr>
          <p:cNvPr id="31" name="Shape 29"/>
          <p:cNvSpPr/>
          <p:nvPr/>
        </p:nvSpPr>
        <p:spPr>
          <a:xfrm>
            <a:off x="9692640" y="3063240"/>
            <a:ext cx="2039112" cy="502920"/>
          </a:xfrm>
          <a:prstGeom prst="rect">
            <a:avLst/>
          </a:prstGeom>
          <a:solidFill>
            <a:srgbClr val="F7F5EE"/>
          </a:solidFill>
          <a:ln w="6350">
            <a:solidFill>
              <a:srgbClr val="E5E7EB"/>
            </a:solidFill>
            <a:prstDash val="solid"/>
          </a:ln>
        </p:spPr>
      </p:sp>
      <p:sp>
        <p:nvSpPr>
          <p:cNvPr id="32" name="Text 30"/>
          <p:cNvSpPr/>
          <p:nvPr/>
        </p:nvSpPr>
        <p:spPr>
          <a:xfrm>
            <a:off x="594360" y="3200400"/>
            <a:ext cx="5029200" cy="274320"/>
          </a:xfrm>
          <a:prstGeom prst="rect">
            <a:avLst/>
          </a:prstGeom>
          <a:noFill/>
          <a:ln/>
        </p:spPr>
        <p:txBody>
          <a:bodyPr wrap="square" lIns="0" tIns="0" rIns="0" bIns="0" rtlCol="0" anchor="ctr"/>
          <a:lstStyle/>
          <a:p>
            <a:pPr indent="0" marL="0">
              <a:buNone/>
            </a:pPr>
            <a:r>
              <a:rPr lang="en-US" sz="1150" b="1" dirty="0">
                <a:solidFill>
                  <a:srgbClr val="1A1A1A"/>
                </a:solidFill>
                <a:latin typeface="Calibri" pitchFamily="34" charset="0"/>
                <a:ea typeface="Calibri" pitchFamily="34" charset="-122"/>
                <a:cs typeface="Calibri" pitchFamily="34" charset="-120"/>
              </a:rPr>
              <a:t>CDP API contract remedy resolved</a:t>
            </a:r>
            <a:endParaRPr lang="en-US" sz="1150" dirty="0"/>
          </a:p>
        </p:txBody>
      </p:sp>
      <p:sp>
        <p:nvSpPr>
          <p:cNvPr id="33" name="Text 31"/>
          <p:cNvSpPr/>
          <p:nvPr/>
        </p:nvSpPr>
        <p:spPr>
          <a:xfrm>
            <a:off x="5806440" y="3200400"/>
            <a:ext cx="2194560" cy="274320"/>
          </a:xfrm>
          <a:prstGeom prst="rect">
            <a:avLst/>
          </a:prstGeom>
          <a:noFill/>
          <a:ln/>
        </p:spPr>
        <p:txBody>
          <a:bodyPr wrap="square" lIns="0" tIns="0" rIns="0" bIns="0" rtlCol="0" anchor="ctr"/>
          <a:lstStyle/>
          <a:p>
            <a:pPr indent="0" marL="0">
              <a:buNone/>
            </a:pPr>
            <a:r>
              <a:rPr lang="en-US" sz="1100" dirty="0">
                <a:solidFill>
                  <a:srgbClr val="6B7280"/>
                </a:solidFill>
                <a:latin typeface="Calibri" pitchFamily="34" charset="0"/>
                <a:ea typeface="Calibri" pitchFamily="34" charset="-122"/>
                <a:cs typeface="Calibri" pitchFamily="34" charset="-120"/>
              </a:rPr>
              <a:t>CDP</a:t>
            </a:r>
            <a:endParaRPr lang="en-US" sz="1100" dirty="0"/>
          </a:p>
        </p:txBody>
      </p:sp>
      <p:sp>
        <p:nvSpPr>
          <p:cNvPr id="34" name="Text 32"/>
          <p:cNvSpPr/>
          <p:nvPr/>
        </p:nvSpPr>
        <p:spPr>
          <a:xfrm>
            <a:off x="8183880" y="3200400"/>
            <a:ext cx="1463040" cy="274320"/>
          </a:xfrm>
          <a:prstGeom prst="rect">
            <a:avLst/>
          </a:prstGeom>
          <a:noFill/>
          <a:ln/>
        </p:spPr>
        <p:txBody>
          <a:bodyPr wrap="square" lIns="0" tIns="0" rIns="0" bIns="0" rtlCol="0" anchor="ctr"/>
          <a:lstStyle/>
          <a:p>
            <a:pPr indent="0" marL="0">
              <a:buNone/>
            </a:pPr>
            <a:r>
              <a:rPr lang="en-US" sz="1100" dirty="0">
                <a:solidFill>
                  <a:srgbClr val="1A1A1A"/>
                </a:solidFill>
                <a:latin typeface="Calibri" pitchFamily="34" charset="0"/>
                <a:ea typeface="Calibri" pitchFamily="34" charset="-122"/>
                <a:cs typeface="Calibri" pitchFamily="34" charset="-120"/>
              </a:rPr>
              <a:t>Nov 2026</a:t>
            </a:r>
            <a:endParaRPr lang="en-US" sz="1100" dirty="0"/>
          </a:p>
        </p:txBody>
      </p:sp>
      <p:sp>
        <p:nvSpPr>
          <p:cNvPr id="35" name="Shape 33"/>
          <p:cNvSpPr/>
          <p:nvPr/>
        </p:nvSpPr>
        <p:spPr>
          <a:xfrm>
            <a:off x="9875520" y="3182112"/>
            <a:ext cx="1673352" cy="274320"/>
          </a:xfrm>
          <a:prstGeom prst="rect">
            <a:avLst/>
          </a:prstGeom>
          <a:solidFill>
            <a:srgbClr val="F59E0B"/>
          </a:solidFill>
          <a:ln w="12700">
            <a:solidFill>
              <a:srgbClr val="F59E0B"/>
            </a:solidFill>
            <a:prstDash val="solid"/>
          </a:ln>
        </p:spPr>
      </p:sp>
      <p:sp>
        <p:nvSpPr>
          <p:cNvPr id="36" name="Text 34"/>
          <p:cNvSpPr/>
          <p:nvPr/>
        </p:nvSpPr>
        <p:spPr>
          <a:xfrm>
            <a:off x="9875520" y="3182112"/>
            <a:ext cx="1673352" cy="274320"/>
          </a:xfrm>
          <a:prstGeom prst="rect">
            <a:avLst/>
          </a:prstGeom>
          <a:noFill/>
          <a:ln/>
        </p:spPr>
        <p:txBody>
          <a:bodyPr wrap="square" lIns="0" tIns="0" rIns="0" bIns="0" rtlCol="0" anchor="ctr"/>
          <a:lstStyle/>
          <a:p>
            <a:pPr algn="ctr" indent="0" marL="0">
              <a:buNone/>
            </a:pPr>
            <a:r>
              <a:rPr lang="en-US" sz="950" b="1" spc="100" kern="0" dirty="0">
                <a:solidFill>
                  <a:srgbClr val="FDFCF7"/>
                </a:solidFill>
                <a:latin typeface="Calibri" pitchFamily="34" charset="0"/>
                <a:ea typeface="Calibri" pitchFamily="34" charset="-122"/>
                <a:cs typeface="Calibri" pitchFamily="34" charset="-120"/>
              </a:rPr>
              <a:t>Med</a:t>
            </a:r>
            <a:endParaRPr lang="en-US" sz="950" dirty="0"/>
          </a:p>
        </p:txBody>
      </p:sp>
      <p:sp>
        <p:nvSpPr>
          <p:cNvPr id="37" name="Shape 35"/>
          <p:cNvSpPr/>
          <p:nvPr/>
        </p:nvSpPr>
        <p:spPr>
          <a:xfrm>
            <a:off x="457200" y="3566160"/>
            <a:ext cx="5212080" cy="502920"/>
          </a:xfrm>
          <a:prstGeom prst="rect">
            <a:avLst/>
          </a:prstGeom>
          <a:solidFill>
            <a:srgbClr val="FDFCF7"/>
          </a:solidFill>
          <a:ln w="6350">
            <a:solidFill>
              <a:srgbClr val="E5E7EB"/>
            </a:solidFill>
            <a:prstDash val="solid"/>
          </a:ln>
        </p:spPr>
      </p:sp>
      <p:sp>
        <p:nvSpPr>
          <p:cNvPr id="38" name="Shape 36"/>
          <p:cNvSpPr/>
          <p:nvPr/>
        </p:nvSpPr>
        <p:spPr>
          <a:xfrm>
            <a:off x="5669280" y="3566160"/>
            <a:ext cx="2377440" cy="502920"/>
          </a:xfrm>
          <a:prstGeom prst="rect">
            <a:avLst/>
          </a:prstGeom>
          <a:solidFill>
            <a:srgbClr val="FDFCF7"/>
          </a:solidFill>
          <a:ln w="6350">
            <a:solidFill>
              <a:srgbClr val="E5E7EB"/>
            </a:solidFill>
            <a:prstDash val="solid"/>
          </a:ln>
        </p:spPr>
      </p:sp>
      <p:sp>
        <p:nvSpPr>
          <p:cNvPr id="39" name="Shape 37"/>
          <p:cNvSpPr/>
          <p:nvPr/>
        </p:nvSpPr>
        <p:spPr>
          <a:xfrm>
            <a:off x="8046720" y="3566160"/>
            <a:ext cx="1645920" cy="502920"/>
          </a:xfrm>
          <a:prstGeom prst="rect">
            <a:avLst/>
          </a:prstGeom>
          <a:solidFill>
            <a:srgbClr val="FDFCF7"/>
          </a:solidFill>
          <a:ln w="6350">
            <a:solidFill>
              <a:srgbClr val="E5E7EB"/>
            </a:solidFill>
            <a:prstDash val="solid"/>
          </a:ln>
        </p:spPr>
      </p:sp>
      <p:sp>
        <p:nvSpPr>
          <p:cNvPr id="40" name="Shape 38"/>
          <p:cNvSpPr/>
          <p:nvPr/>
        </p:nvSpPr>
        <p:spPr>
          <a:xfrm>
            <a:off x="9692640" y="3566160"/>
            <a:ext cx="2039112" cy="502920"/>
          </a:xfrm>
          <a:prstGeom prst="rect">
            <a:avLst/>
          </a:prstGeom>
          <a:solidFill>
            <a:srgbClr val="FDFCF7"/>
          </a:solidFill>
          <a:ln w="6350">
            <a:solidFill>
              <a:srgbClr val="E5E7EB"/>
            </a:solidFill>
            <a:prstDash val="solid"/>
          </a:ln>
        </p:spPr>
      </p:sp>
      <p:sp>
        <p:nvSpPr>
          <p:cNvPr id="41" name="Text 39"/>
          <p:cNvSpPr/>
          <p:nvPr/>
        </p:nvSpPr>
        <p:spPr>
          <a:xfrm>
            <a:off x="594360" y="3703320"/>
            <a:ext cx="5029200" cy="274320"/>
          </a:xfrm>
          <a:prstGeom prst="rect">
            <a:avLst/>
          </a:prstGeom>
          <a:noFill/>
          <a:ln/>
        </p:spPr>
        <p:txBody>
          <a:bodyPr wrap="square" lIns="0" tIns="0" rIns="0" bIns="0" rtlCol="0" anchor="ctr"/>
          <a:lstStyle/>
          <a:p>
            <a:pPr indent="0" marL="0">
              <a:buNone/>
            </a:pPr>
            <a:r>
              <a:rPr lang="en-US" sz="1150" b="1" dirty="0">
                <a:solidFill>
                  <a:srgbClr val="1A1A1A"/>
                </a:solidFill>
                <a:latin typeface="Calibri" pitchFamily="34" charset="0"/>
                <a:ea typeface="Calibri" pitchFamily="34" charset="-122"/>
                <a:cs typeface="Calibri" pitchFamily="34" charset="-120"/>
              </a:rPr>
              <a:t>Loyalty cutover plan signed off</a:t>
            </a:r>
            <a:endParaRPr lang="en-US" sz="1150" dirty="0"/>
          </a:p>
        </p:txBody>
      </p:sp>
      <p:sp>
        <p:nvSpPr>
          <p:cNvPr id="42" name="Text 40"/>
          <p:cNvSpPr/>
          <p:nvPr/>
        </p:nvSpPr>
        <p:spPr>
          <a:xfrm>
            <a:off x="5806440" y="3703320"/>
            <a:ext cx="2194560" cy="274320"/>
          </a:xfrm>
          <a:prstGeom prst="rect">
            <a:avLst/>
          </a:prstGeom>
          <a:noFill/>
          <a:ln/>
        </p:spPr>
        <p:txBody>
          <a:bodyPr wrap="square" lIns="0" tIns="0" rIns="0" bIns="0" rtlCol="0" anchor="ctr"/>
          <a:lstStyle/>
          <a:p>
            <a:pPr indent="0" marL="0">
              <a:buNone/>
            </a:pPr>
            <a:r>
              <a:rPr lang="en-US" sz="1100" dirty="0">
                <a:solidFill>
                  <a:srgbClr val="6B7280"/>
                </a:solidFill>
                <a:latin typeface="Calibri" pitchFamily="34" charset="0"/>
                <a:ea typeface="Calibri" pitchFamily="34" charset="-122"/>
                <a:cs typeface="Calibri" pitchFamily="34" charset="-120"/>
              </a:rPr>
              <a:t>Loyalty</a:t>
            </a:r>
            <a:endParaRPr lang="en-US" sz="1100" dirty="0"/>
          </a:p>
        </p:txBody>
      </p:sp>
      <p:sp>
        <p:nvSpPr>
          <p:cNvPr id="43" name="Text 41"/>
          <p:cNvSpPr/>
          <p:nvPr/>
        </p:nvSpPr>
        <p:spPr>
          <a:xfrm>
            <a:off x="8183880" y="3703320"/>
            <a:ext cx="1463040" cy="274320"/>
          </a:xfrm>
          <a:prstGeom prst="rect">
            <a:avLst/>
          </a:prstGeom>
          <a:noFill/>
          <a:ln/>
        </p:spPr>
        <p:txBody>
          <a:bodyPr wrap="square" lIns="0" tIns="0" rIns="0" bIns="0" rtlCol="0" anchor="ctr"/>
          <a:lstStyle/>
          <a:p>
            <a:pPr indent="0" marL="0">
              <a:buNone/>
            </a:pPr>
            <a:r>
              <a:rPr lang="en-US" sz="1100" dirty="0">
                <a:solidFill>
                  <a:srgbClr val="1A1A1A"/>
                </a:solidFill>
                <a:latin typeface="Calibri" pitchFamily="34" charset="0"/>
                <a:ea typeface="Calibri" pitchFamily="34" charset="-122"/>
                <a:cs typeface="Calibri" pitchFamily="34" charset="-120"/>
              </a:rPr>
              <a:t>Dec 2026</a:t>
            </a:r>
            <a:endParaRPr lang="en-US" sz="1100" dirty="0"/>
          </a:p>
        </p:txBody>
      </p:sp>
      <p:sp>
        <p:nvSpPr>
          <p:cNvPr id="44" name="Shape 42"/>
          <p:cNvSpPr/>
          <p:nvPr/>
        </p:nvSpPr>
        <p:spPr>
          <a:xfrm>
            <a:off x="9875520" y="3685032"/>
            <a:ext cx="1673352" cy="274320"/>
          </a:xfrm>
          <a:prstGeom prst="rect">
            <a:avLst/>
          </a:prstGeom>
          <a:solidFill>
            <a:srgbClr val="F59E0B"/>
          </a:solidFill>
          <a:ln w="12700">
            <a:solidFill>
              <a:srgbClr val="F59E0B"/>
            </a:solidFill>
            <a:prstDash val="solid"/>
          </a:ln>
        </p:spPr>
      </p:sp>
      <p:sp>
        <p:nvSpPr>
          <p:cNvPr id="45" name="Text 43"/>
          <p:cNvSpPr/>
          <p:nvPr/>
        </p:nvSpPr>
        <p:spPr>
          <a:xfrm>
            <a:off x="9875520" y="3685032"/>
            <a:ext cx="1673352" cy="274320"/>
          </a:xfrm>
          <a:prstGeom prst="rect">
            <a:avLst/>
          </a:prstGeom>
          <a:noFill/>
          <a:ln/>
        </p:spPr>
        <p:txBody>
          <a:bodyPr wrap="square" lIns="0" tIns="0" rIns="0" bIns="0" rtlCol="0" anchor="ctr"/>
          <a:lstStyle/>
          <a:p>
            <a:pPr algn="ctr" indent="0" marL="0">
              <a:buNone/>
            </a:pPr>
            <a:r>
              <a:rPr lang="en-US" sz="950" b="1" spc="100" kern="0" dirty="0">
                <a:solidFill>
                  <a:srgbClr val="FDFCF7"/>
                </a:solidFill>
                <a:latin typeface="Calibri" pitchFamily="34" charset="0"/>
                <a:ea typeface="Calibri" pitchFamily="34" charset="-122"/>
                <a:cs typeface="Calibri" pitchFamily="34" charset="-120"/>
              </a:rPr>
              <a:t>Med · pending D-15</a:t>
            </a:r>
            <a:endParaRPr lang="en-US" sz="950" dirty="0"/>
          </a:p>
        </p:txBody>
      </p:sp>
      <p:sp>
        <p:nvSpPr>
          <p:cNvPr id="46" name="Shape 44"/>
          <p:cNvSpPr/>
          <p:nvPr/>
        </p:nvSpPr>
        <p:spPr>
          <a:xfrm>
            <a:off x="457200" y="4069080"/>
            <a:ext cx="5212080" cy="502920"/>
          </a:xfrm>
          <a:prstGeom prst="rect">
            <a:avLst/>
          </a:prstGeom>
          <a:solidFill>
            <a:srgbClr val="F7F5EE"/>
          </a:solidFill>
          <a:ln w="6350">
            <a:solidFill>
              <a:srgbClr val="E5E7EB"/>
            </a:solidFill>
            <a:prstDash val="solid"/>
          </a:ln>
        </p:spPr>
      </p:sp>
      <p:sp>
        <p:nvSpPr>
          <p:cNvPr id="47" name="Shape 45"/>
          <p:cNvSpPr/>
          <p:nvPr/>
        </p:nvSpPr>
        <p:spPr>
          <a:xfrm>
            <a:off x="5669280" y="4069080"/>
            <a:ext cx="2377440" cy="502920"/>
          </a:xfrm>
          <a:prstGeom prst="rect">
            <a:avLst/>
          </a:prstGeom>
          <a:solidFill>
            <a:srgbClr val="F7F5EE"/>
          </a:solidFill>
          <a:ln w="6350">
            <a:solidFill>
              <a:srgbClr val="E5E7EB"/>
            </a:solidFill>
            <a:prstDash val="solid"/>
          </a:ln>
        </p:spPr>
      </p:sp>
      <p:sp>
        <p:nvSpPr>
          <p:cNvPr id="48" name="Shape 46"/>
          <p:cNvSpPr/>
          <p:nvPr/>
        </p:nvSpPr>
        <p:spPr>
          <a:xfrm>
            <a:off x="8046720" y="4069080"/>
            <a:ext cx="1645920" cy="502920"/>
          </a:xfrm>
          <a:prstGeom prst="rect">
            <a:avLst/>
          </a:prstGeom>
          <a:solidFill>
            <a:srgbClr val="F7F5EE"/>
          </a:solidFill>
          <a:ln w="6350">
            <a:solidFill>
              <a:srgbClr val="E5E7EB"/>
            </a:solidFill>
            <a:prstDash val="solid"/>
          </a:ln>
        </p:spPr>
      </p:sp>
      <p:sp>
        <p:nvSpPr>
          <p:cNvPr id="49" name="Shape 47"/>
          <p:cNvSpPr/>
          <p:nvPr/>
        </p:nvSpPr>
        <p:spPr>
          <a:xfrm>
            <a:off x="9692640" y="4069080"/>
            <a:ext cx="2039112" cy="502920"/>
          </a:xfrm>
          <a:prstGeom prst="rect">
            <a:avLst/>
          </a:prstGeom>
          <a:solidFill>
            <a:srgbClr val="F7F5EE"/>
          </a:solidFill>
          <a:ln w="6350">
            <a:solidFill>
              <a:srgbClr val="E5E7EB"/>
            </a:solidFill>
            <a:prstDash val="solid"/>
          </a:ln>
        </p:spPr>
      </p:sp>
      <p:sp>
        <p:nvSpPr>
          <p:cNvPr id="50" name="Text 48"/>
          <p:cNvSpPr/>
          <p:nvPr/>
        </p:nvSpPr>
        <p:spPr>
          <a:xfrm>
            <a:off x="594360" y="4206240"/>
            <a:ext cx="5029200" cy="274320"/>
          </a:xfrm>
          <a:prstGeom prst="rect">
            <a:avLst/>
          </a:prstGeom>
          <a:noFill/>
          <a:ln/>
        </p:spPr>
        <p:txBody>
          <a:bodyPr wrap="square" lIns="0" tIns="0" rIns="0" bIns="0" rtlCol="0" anchor="ctr"/>
          <a:lstStyle/>
          <a:p>
            <a:pPr indent="0" marL="0">
              <a:buNone/>
            </a:pPr>
            <a:r>
              <a:rPr lang="en-US" sz="1150" b="1" dirty="0">
                <a:solidFill>
                  <a:srgbClr val="1A1A1A"/>
                </a:solidFill>
                <a:latin typeface="Calibri" pitchFamily="34" charset="0"/>
                <a:ea typeface="Calibri" pitchFamily="34" charset="-122"/>
                <a:cs typeface="Calibri" pitchFamily="34" charset="-120"/>
              </a:rPr>
              <a:t>Distribution centre 3 automation live</a:t>
            </a:r>
            <a:endParaRPr lang="en-US" sz="1150" dirty="0"/>
          </a:p>
        </p:txBody>
      </p:sp>
      <p:sp>
        <p:nvSpPr>
          <p:cNvPr id="51" name="Text 49"/>
          <p:cNvSpPr/>
          <p:nvPr/>
        </p:nvSpPr>
        <p:spPr>
          <a:xfrm>
            <a:off x="5806440" y="4206240"/>
            <a:ext cx="2194560" cy="274320"/>
          </a:xfrm>
          <a:prstGeom prst="rect">
            <a:avLst/>
          </a:prstGeom>
          <a:noFill/>
          <a:ln/>
        </p:spPr>
        <p:txBody>
          <a:bodyPr wrap="square" lIns="0" tIns="0" rIns="0" bIns="0" rtlCol="0" anchor="ctr"/>
          <a:lstStyle/>
          <a:p>
            <a:pPr indent="0" marL="0">
              <a:buNone/>
            </a:pPr>
            <a:r>
              <a:rPr lang="en-US" sz="1100" dirty="0">
                <a:solidFill>
                  <a:srgbClr val="6B7280"/>
                </a:solidFill>
                <a:latin typeface="Calibri" pitchFamily="34" charset="0"/>
                <a:ea typeface="Calibri" pitchFamily="34" charset="-122"/>
                <a:cs typeface="Calibri" pitchFamily="34" charset="-120"/>
              </a:rPr>
              <a:t>Supply Chain</a:t>
            </a:r>
            <a:endParaRPr lang="en-US" sz="1100" dirty="0"/>
          </a:p>
        </p:txBody>
      </p:sp>
      <p:sp>
        <p:nvSpPr>
          <p:cNvPr id="52" name="Text 50"/>
          <p:cNvSpPr/>
          <p:nvPr/>
        </p:nvSpPr>
        <p:spPr>
          <a:xfrm>
            <a:off x="8183880" y="4206240"/>
            <a:ext cx="1463040" cy="274320"/>
          </a:xfrm>
          <a:prstGeom prst="rect">
            <a:avLst/>
          </a:prstGeom>
          <a:noFill/>
          <a:ln/>
        </p:spPr>
        <p:txBody>
          <a:bodyPr wrap="square" lIns="0" tIns="0" rIns="0" bIns="0" rtlCol="0" anchor="ctr"/>
          <a:lstStyle/>
          <a:p>
            <a:pPr indent="0" marL="0">
              <a:buNone/>
            </a:pPr>
            <a:r>
              <a:rPr lang="en-US" sz="1100" dirty="0">
                <a:solidFill>
                  <a:srgbClr val="1A1A1A"/>
                </a:solidFill>
                <a:latin typeface="Calibri" pitchFamily="34" charset="0"/>
                <a:ea typeface="Calibri" pitchFamily="34" charset="-122"/>
                <a:cs typeface="Calibri" pitchFamily="34" charset="-120"/>
              </a:rPr>
              <a:t>Dec 2026</a:t>
            </a:r>
            <a:endParaRPr lang="en-US" sz="1100" dirty="0"/>
          </a:p>
        </p:txBody>
      </p:sp>
      <p:sp>
        <p:nvSpPr>
          <p:cNvPr id="53" name="Shape 51"/>
          <p:cNvSpPr/>
          <p:nvPr/>
        </p:nvSpPr>
        <p:spPr>
          <a:xfrm>
            <a:off x="9875520" y="4187952"/>
            <a:ext cx="1673352" cy="274320"/>
          </a:xfrm>
          <a:prstGeom prst="rect">
            <a:avLst/>
          </a:prstGeom>
          <a:solidFill>
            <a:srgbClr val="16A34A"/>
          </a:solidFill>
          <a:ln w="12700">
            <a:solidFill>
              <a:srgbClr val="16A34A"/>
            </a:solidFill>
            <a:prstDash val="solid"/>
          </a:ln>
        </p:spPr>
      </p:sp>
      <p:sp>
        <p:nvSpPr>
          <p:cNvPr id="54" name="Text 52"/>
          <p:cNvSpPr/>
          <p:nvPr/>
        </p:nvSpPr>
        <p:spPr>
          <a:xfrm>
            <a:off x="9875520" y="4187952"/>
            <a:ext cx="1673352" cy="274320"/>
          </a:xfrm>
          <a:prstGeom prst="rect">
            <a:avLst/>
          </a:prstGeom>
          <a:noFill/>
          <a:ln/>
        </p:spPr>
        <p:txBody>
          <a:bodyPr wrap="square" lIns="0" tIns="0" rIns="0" bIns="0" rtlCol="0" anchor="ctr"/>
          <a:lstStyle/>
          <a:p>
            <a:pPr algn="ctr" indent="0" marL="0">
              <a:buNone/>
            </a:pPr>
            <a:r>
              <a:rPr lang="en-US" sz="950" b="1" spc="100" kern="0" dirty="0">
                <a:solidFill>
                  <a:srgbClr val="FDFCF7"/>
                </a:solidFill>
                <a:latin typeface="Calibri" pitchFamily="34" charset="0"/>
                <a:ea typeface="Calibri" pitchFamily="34" charset="-122"/>
                <a:cs typeface="Calibri" pitchFamily="34" charset="-120"/>
              </a:rPr>
              <a:t>High</a:t>
            </a:r>
            <a:endParaRPr lang="en-US" sz="950" dirty="0"/>
          </a:p>
        </p:txBody>
      </p:sp>
      <p:sp>
        <p:nvSpPr>
          <p:cNvPr id="55" name="Shape 53"/>
          <p:cNvSpPr/>
          <p:nvPr/>
        </p:nvSpPr>
        <p:spPr>
          <a:xfrm>
            <a:off x="457200" y="4572000"/>
            <a:ext cx="5212080" cy="502920"/>
          </a:xfrm>
          <a:prstGeom prst="rect">
            <a:avLst/>
          </a:prstGeom>
          <a:solidFill>
            <a:srgbClr val="FDFCF7"/>
          </a:solidFill>
          <a:ln w="6350">
            <a:solidFill>
              <a:srgbClr val="E5E7EB"/>
            </a:solidFill>
            <a:prstDash val="solid"/>
          </a:ln>
        </p:spPr>
      </p:sp>
      <p:sp>
        <p:nvSpPr>
          <p:cNvPr id="56" name="Shape 54"/>
          <p:cNvSpPr/>
          <p:nvPr/>
        </p:nvSpPr>
        <p:spPr>
          <a:xfrm>
            <a:off x="5669280" y="4572000"/>
            <a:ext cx="2377440" cy="502920"/>
          </a:xfrm>
          <a:prstGeom prst="rect">
            <a:avLst/>
          </a:prstGeom>
          <a:solidFill>
            <a:srgbClr val="FDFCF7"/>
          </a:solidFill>
          <a:ln w="6350">
            <a:solidFill>
              <a:srgbClr val="E5E7EB"/>
            </a:solidFill>
            <a:prstDash val="solid"/>
          </a:ln>
        </p:spPr>
      </p:sp>
      <p:sp>
        <p:nvSpPr>
          <p:cNvPr id="57" name="Shape 55"/>
          <p:cNvSpPr/>
          <p:nvPr/>
        </p:nvSpPr>
        <p:spPr>
          <a:xfrm>
            <a:off x="8046720" y="4572000"/>
            <a:ext cx="1645920" cy="502920"/>
          </a:xfrm>
          <a:prstGeom prst="rect">
            <a:avLst/>
          </a:prstGeom>
          <a:solidFill>
            <a:srgbClr val="FDFCF7"/>
          </a:solidFill>
          <a:ln w="6350">
            <a:solidFill>
              <a:srgbClr val="E5E7EB"/>
            </a:solidFill>
            <a:prstDash val="solid"/>
          </a:ln>
        </p:spPr>
      </p:sp>
      <p:sp>
        <p:nvSpPr>
          <p:cNvPr id="58" name="Shape 56"/>
          <p:cNvSpPr/>
          <p:nvPr/>
        </p:nvSpPr>
        <p:spPr>
          <a:xfrm>
            <a:off x="9692640" y="4572000"/>
            <a:ext cx="2039112" cy="502920"/>
          </a:xfrm>
          <a:prstGeom prst="rect">
            <a:avLst/>
          </a:prstGeom>
          <a:solidFill>
            <a:srgbClr val="FDFCF7"/>
          </a:solidFill>
          <a:ln w="6350">
            <a:solidFill>
              <a:srgbClr val="E5E7EB"/>
            </a:solidFill>
            <a:prstDash val="solid"/>
          </a:ln>
        </p:spPr>
      </p:sp>
      <p:sp>
        <p:nvSpPr>
          <p:cNvPr id="59" name="Text 57"/>
          <p:cNvSpPr/>
          <p:nvPr/>
        </p:nvSpPr>
        <p:spPr>
          <a:xfrm>
            <a:off x="594360" y="4709160"/>
            <a:ext cx="5029200" cy="274320"/>
          </a:xfrm>
          <a:prstGeom prst="rect">
            <a:avLst/>
          </a:prstGeom>
          <a:noFill/>
          <a:ln/>
        </p:spPr>
        <p:txBody>
          <a:bodyPr wrap="square" lIns="0" tIns="0" rIns="0" bIns="0" rtlCol="0" anchor="ctr"/>
          <a:lstStyle/>
          <a:p>
            <a:pPr indent="0" marL="0">
              <a:buNone/>
            </a:pPr>
            <a:r>
              <a:rPr lang="en-US" sz="1150" b="1" dirty="0">
                <a:solidFill>
                  <a:srgbClr val="1A1A1A"/>
                </a:solidFill>
                <a:latin typeface="Calibri" pitchFamily="34" charset="0"/>
                <a:ea typeface="Calibri" pitchFamily="34" charset="-122"/>
                <a:cs typeface="Calibri" pitchFamily="34" charset="-120"/>
              </a:rPr>
              <a:t>Merchant tools pilot expansion</a:t>
            </a:r>
            <a:endParaRPr lang="en-US" sz="1150" dirty="0"/>
          </a:p>
        </p:txBody>
      </p:sp>
      <p:sp>
        <p:nvSpPr>
          <p:cNvPr id="60" name="Text 58"/>
          <p:cNvSpPr/>
          <p:nvPr/>
        </p:nvSpPr>
        <p:spPr>
          <a:xfrm>
            <a:off x="5806440" y="4709160"/>
            <a:ext cx="2194560" cy="274320"/>
          </a:xfrm>
          <a:prstGeom prst="rect">
            <a:avLst/>
          </a:prstGeom>
          <a:noFill/>
          <a:ln/>
        </p:spPr>
        <p:txBody>
          <a:bodyPr wrap="square" lIns="0" tIns="0" rIns="0" bIns="0" rtlCol="0" anchor="ctr"/>
          <a:lstStyle/>
          <a:p>
            <a:pPr indent="0" marL="0">
              <a:buNone/>
            </a:pPr>
            <a:r>
              <a:rPr lang="en-US" sz="1100" dirty="0">
                <a:solidFill>
                  <a:srgbClr val="6B7280"/>
                </a:solidFill>
                <a:latin typeface="Calibri" pitchFamily="34" charset="0"/>
                <a:ea typeface="Calibri" pitchFamily="34" charset="-122"/>
                <a:cs typeface="Calibri" pitchFamily="34" charset="-120"/>
              </a:rPr>
              <a:t>Merchant</a:t>
            </a:r>
            <a:endParaRPr lang="en-US" sz="1100" dirty="0"/>
          </a:p>
        </p:txBody>
      </p:sp>
      <p:sp>
        <p:nvSpPr>
          <p:cNvPr id="61" name="Text 59"/>
          <p:cNvSpPr/>
          <p:nvPr/>
        </p:nvSpPr>
        <p:spPr>
          <a:xfrm>
            <a:off x="8183880" y="4709160"/>
            <a:ext cx="1463040" cy="274320"/>
          </a:xfrm>
          <a:prstGeom prst="rect">
            <a:avLst/>
          </a:prstGeom>
          <a:noFill/>
          <a:ln/>
        </p:spPr>
        <p:txBody>
          <a:bodyPr wrap="square" lIns="0" tIns="0" rIns="0" bIns="0" rtlCol="0" anchor="ctr"/>
          <a:lstStyle/>
          <a:p>
            <a:pPr indent="0" marL="0">
              <a:buNone/>
            </a:pPr>
            <a:r>
              <a:rPr lang="en-US" sz="1100" dirty="0">
                <a:solidFill>
                  <a:srgbClr val="1A1A1A"/>
                </a:solidFill>
                <a:latin typeface="Calibri" pitchFamily="34" charset="0"/>
                <a:ea typeface="Calibri" pitchFamily="34" charset="-122"/>
                <a:cs typeface="Calibri" pitchFamily="34" charset="-120"/>
              </a:rPr>
              <a:t>Jan 2027</a:t>
            </a:r>
            <a:endParaRPr lang="en-US" sz="1100" dirty="0"/>
          </a:p>
        </p:txBody>
      </p:sp>
      <p:sp>
        <p:nvSpPr>
          <p:cNvPr id="62" name="Shape 60"/>
          <p:cNvSpPr/>
          <p:nvPr/>
        </p:nvSpPr>
        <p:spPr>
          <a:xfrm>
            <a:off x="9875520" y="4690872"/>
            <a:ext cx="1673352" cy="274320"/>
          </a:xfrm>
          <a:prstGeom prst="rect">
            <a:avLst/>
          </a:prstGeom>
          <a:solidFill>
            <a:srgbClr val="F59E0B"/>
          </a:solidFill>
          <a:ln w="12700">
            <a:solidFill>
              <a:srgbClr val="F59E0B"/>
            </a:solidFill>
            <a:prstDash val="solid"/>
          </a:ln>
        </p:spPr>
      </p:sp>
      <p:sp>
        <p:nvSpPr>
          <p:cNvPr id="63" name="Text 61"/>
          <p:cNvSpPr/>
          <p:nvPr/>
        </p:nvSpPr>
        <p:spPr>
          <a:xfrm>
            <a:off x="9875520" y="4690872"/>
            <a:ext cx="1673352" cy="274320"/>
          </a:xfrm>
          <a:prstGeom prst="rect">
            <a:avLst/>
          </a:prstGeom>
          <a:noFill/>
          <a:ln/>
        </p:spPr>
        <p:txBody>
          <a:bodyPr wrap="square" lIns="0" tIns="0" rIns="0" bIns="0" rtlCol="0" anchor="ctr"/>
          <a:lstStyle/>
          <a:p>
            <a:pPr algn="ctr" indent="0" marL="0">
              <a:buNone/>
            </a:pPr>
            <a:r>
              <a:rPr lang="en-US" sz="950" b="1" spc="100" kern="0" dirty="0">
                <a:solidFill>
                  <a:srgbClr val="FDFCF7"/>
                </a:solidFill>
                <a:latin typeface="Calibri" pitchFamily="34" charset="0"/>
                <a:ea typeface="Calibri" pitchFamily="34" charset="-122"/>
                <a:cs typeface="Calibri" pitchFamily="34" charset="-120"/>
              </a:rPr>
              <a:t>Med</a:t>
            </a:r>
            <a:endParaRPr lang="en-US" sz="950" dirty="0"/>
          </a:p>
        </p:txBody>
      </p:sp>
      <p:sp>
        <p:nvSpPr>
          <p:cNvPr id="64" name="Shape 62"/>
          <p:cNvSpPr/>
          <p:nvPr/>
        </p:nvSpPr>
        <p:spPr>
          <a:xfrm>
            <a:off x="457200" y="5074920"/>
            <a:ext cx="5212080" cy="502920"/>
          </a:xfrm>
          <a:prstGeom prst="rect">
            <a:avLst/>
          </a:prstGeom>
          <a:solidFill>
            <a:srgbClr val="F7F5EE"/>
          </a:solidFill>
          <a:ln w="6350">
            <a:solidFill>
              <a:srgbClr val="E5E7EB"/>
            </a:solidFill>
            <a:prstDash val="solid"/>
          </a:ln>
        </p:spPr>
      </p:sp>
      <p:sp>
        <p:nvSpPr>
          <p:cNvPr id="65" name="Shape 63"/>
          <p:cNvSpPr/>
          <p:nvPr/>
        </p:nvSpPr>
        <p:spPr>
          <a:xfrm>
            <a:off x="5669280" y="5074920"/>
            <a:ext cx="2377440" cy="502920"/>
          </a:xfrm>
          <a:prstGeom prst="rect">
            <a:avLst/>
          </a:prstGeom>
          <a:solidFill>
            <a:srgbClr val="F7F5EE"/>
          </a:solidFill>
          <a:ln w="6350">
            <a:solidFill>
              <a:srgbClr val="E5E7EB"/>
            </a:solidFill>
            <a:prstDash val="solid"/>
          </a:ln>
        </p:spPr>
      </p:sp>
      <p:sp>
        <p:nvSpPr>
          <p:cNvPr id="66" name="Shape 64"/>
          <p:cNvSpPr/>
          <p:nvPr/>
        </p:nvSpPr>
        <p:spPr>
          <a:xfrm>
            <a:off x="8046720" y="5074920"/>
            <a:ext cx="1645920" cy="502920"/>
          </a:xfrm>
          <a:prstGeom prst="rect">
            <a:avLst/>
          </a:prstGeom>
          <a:solidFill>
            <a:srgbClr val="F7F5EE"/>
          </a:solidFill>
          <a:ln w="6350">
            <a:solidFill>
              <a:srgbClr val="E5E7EB"/>
            </a:solidFill>
            <a:prstDash val="solid"/>
          </a:ln>
        </p:spPr>
      </p:sp>
      <p:sp>
        <p:nvSpPr>
          <p:cNvPr id="67" name="Shape 65"/>
          <p:cNvSpPr/>
          <p:nvPr/>
        </p:nvSpPr>
        <p:spPr>
          <a:xfrm>
            <a:off x="9692640" y="5074920"/>
            <a:ext cx="2039112" cy="502920"/>
          </a:xfrm>
          <a:prstGeom prst="rect">
            <a:avLst/>
          </a:prstGeom>
          <a:solidFill>
            <a:srgbClr val="F7F5EE"/>
          </a:solidFill>
          <a:ln w="6350">
            <a:solidFill>
              <a:srgbClr val="E5E7EB"/>
            </a:solidFill>
            <a:prstDash val="solid"/>
          </a:ln>
        </p:spPr>
      </p:sp>
      <p:sp>
        <p:nvSpPr>
          <p:cNvPr id="68" name="Text 66"/>
          <p:cNvSpPr/>
          <p:nvPr/>
        </p:nvSpPr>
        <p:spPr>
          <a:xfrm>
            <a:off x="594360" y="5212080"/>
            <a:ext cx="5029200" cy="274320"/>
          </a:xfrm>
          <a:prstGeom prst="rect">
            <a:avLst/>
          </a:prstGeom>
          <a:noFill/>
          <a:ln/>
        </p:spPr>
        <p:txBody>
          <a:bodyPr wrap="square" lIns="0" tIns="0" rIns="0" bIns="0" rtlCol="0" anchor="ctr"/>
          <a:lstStyle/>
          <a:p>
            <a:pPr indent="0" marL="0">
              <a:buNone/>
            </a:pPr>
            <a:r>
              <a:rPr lang="en-US" sz="1150" b="1" dirty="0">
                <a:solidFill>
                  <a:srgbClr val="1A1A1A"/>
                </a:solidFill>
                <a:latin typeface="Calibri" pitchFamily="34" charset="0"/>
                <a:ea typeface="Calibri" pitchFamily="34" charset="-122"/>
                <a:cs typeface="Calibri" pitchFamily="34" charset="-120"/>
              </a:rPr>
              <a:t>Q1 2027 SteerCo · benefits gate review</a:t>
            </a:r>
            <a:endParaRPr lang="en-US" sz="1150" dirty="0"/>
          </a:p>
        </p:txBody>
      </p:sp>
      <p:sp>
        <p:nvSpPr>
          <p:cNvPr id="69" name="Text 67"/>
          <p:cNvSpPr/>
          <p:nvPr/>
        </p:nvSpPr>
        <p:spPr>
          <a:xfrm>
            <a:off x="5806440" y="5212080"/>
            <a:ext cx="2194560" cy="274320"/>
          </a:xfrm>
          <a:prstGeom prst="rect">
            <a:avLst/>
          </a:prstGeom>
          <a:noFill/>
          <a:ln/>
        </p:spPr>
        <p:txBody>
          <a:bodyPr wrap="square" lIns="0" tIns="0" rIns="0" bIns="0" rtlCol="0" anchor="ctr"/>
          <a:lstStyle/>
          <a:p>
            <a:pPr indent="0" marL="0">
              <a:buNone/>
            </a:pPr>
            <a:r>
              <a:rPr lang="en-US" sz="1100" dirty="0">
                <a:solidFill>
                  <a:srgbClr val="6B7280"/>
                </a:solidFill>
                <a:latin typeface="Calibri" pitchFamily="34" charset="0"/>
                <a:ea typeface="Calibri" pitchFamily="34" charset="-122"/>
                <a:cs typeface="Calibri" pitchFamily="34" charset="-120"/>
              </a:rPr>
              <a:t>Portfolio</a:t>
            </a:r>
            <a:endParaRPr lang="en-US" sz="1100" dirty="0"/>
          </a:p>
        </p:txBody>
      </p:sp>
      <p:sp>
        <p:nvSpPr>
          <p:cNvPr id="70" name="Text 68"/>
          <p:cNvSpPr/>
          <p:nvPr/>
        </p:nvSpPr>
        <p:spPr>
          <a:xfrm>
            <a:off x="8183880" y="5212080"/>
            <a:ext cx="1463040" cy="274320"/>
          </a:xfrm>
          <a:prstGeom prst="rect">
            <a:avLst/>
          </a:prstGeom>
          <a:noFill/>
          <a:ln/>
        </p:spPr>
        <p:txBody>
          <a:bodyPr wrap="square" lIns="0" tIns="0" rIns="0" bIns="0" rtlCol="0" anchor="ctr"/>
          <a:lstStyle/>
          <a:p>
            <a:pPr indent="0" marL="0">
              <a:buNone/>
            </a:pPr>
            <a:r>
              <a:rPr lang="en-US" sz="1100" dirty="0">
                <a:solidFill>
                  <a:srgbClr val="1A1A1A"/>
                </a:solidFill>
                <a:latin typeface="Calibri" pitchFamily="34" charset="0"/>
                <a:ea typeface="Calibri" pitchFamily="34" charset="-122"/>
                <a:cs typeface="Calibri" pitchFamily="34" charset="-120"/>
              </a:rPr>
              <a:t>Jan 2027</a:t>
            </a:r>
            <a:endParaRPr lang="en-US" sz="1100" dirty="0"/>
          </a:p>
        </p:txBody>
      </p:sp>
      <p:sp>
        <p:nvSpPr>
          <p:cNvPr id="71" name="Shape 69"/>
          <p:cNvSpPr/>
          <p:nvPr/>
        </p:nvSpPr>
        <p:spPr>
          <a:xfrm>
            <a:off x="9875520" y="5193792"/>
            <a:ext cx="1673352" cy="274320"/>
          </a:xfrm>
          <a:prstGeom prst="rect">
            <a:avLst/>
          </a:prstGeom>
          <a:solidFill>
            <a:srgbClr val="16A34A"/>
          </a:solidFill>
          <a:ln w="12700">
            <a:solidFill>
              <a:srgbClr val="16A34A"/>
            </a:solidFill>
            <a:prstDash val="solid"/>
          </a:ln>
        </p:spPr>
      </p:sp>
      <p:sp>
        <p:nvSpPr>
          <p:cNvPr id="72" name="Text 70"/>
          <p:cNvSpPr/>
          <p:nvPr/>
        </p:nvSpPr>
        <p:spPr>
          <a:xfrm>
            <a:off x="9875520" y="5193792"/>
            <a:ext cx="1673352" cy="274320"/>
          </a:xfrm>
          <a:prstGeom prst="rect">
            <a:avLst/>
          </a:prstGeom>
          <a:noFill/>
          <a:ln/>
        </p:spPr>
        <p:txBody>
          <a:bodyPr wrap="square" lIns="0" tIns="0" rIns="0" bIns="0" rtlCol="0" anchor="ctr"/>
          <a:lstStyle/>
          <a:p>
            <a:pPr algn="ctr" indent="0" marL="0">
              <a:buNone/>
            </a:pPr>
            <a:r>
              <a:rPr lang="en-US" sz="950" b="1" spc="100" kern="0" dirty="0">
                <a:solidFill>
                  <a:srgbClr val="FDFCF7"/>
                </a:solidFill>
                <a:latin typeface="Calibri" pitchFamily="34" charset="0"/>
                <a:ea typeface="Calibri" pitchFamily="34" charset="-122"/>
                <a:cs typeface="Calibri" pitchFamily="34" charset="-120"/>
              </a:rPr>
              <a:t>Confirmed</a:t>
            </a:r>
            <a:endParaRPr lang="en-US" sz="950" dirty="0"/>
          </a:p>
        </p:txBody>
      </p:sp>
      <p:sp>
        <p:nvSpPr>
          <p:cNvPr id="73" name="Shape 71"/>
          <p:cNvSpPr/>
          <p:nvPr/>
        </p:nvSpPr>
        <p:spPr>
          <a:xfrm>
            <a:off x="457200" y="5623560"/>
            <a:ext cx="11277295" cy="685800"/>
          </a:xfrm>
          <a:prstGeom prst="rect">
            <a:avLst/>
          </a:prstGeom>
          <a:solidFill>
            <a:srgbClr val="F0EFE5"/>
          </a:solidFill>
          <a:ln w="12700">
            <a:solidFill>
              <a:srgbClr val="F0EFE5"/>
            </a:solidFill>
            <a:prstDash val="solid"/>
          </a:ln>
        </p:spPr>
      </p:sp>
      <p:sp>
        <p:nvSpPr>
          <p:cNvPr id="74" name="Shape 72"/>
          <p:cNvSpPr/>
          <p:nvPr/>
        </p:nvSpPr>
        <p:spPr>
          <a:xfrm>
            <a:off x="457200" y="5623560"/>
            <a:ext cx="91440" cy="685800"/>
          </a:xfrm>
          <a:prstGeom prst="rect">
            <a:avLst/>
          </a:prstGeom>
          <a:solidFill>
            <a:srgbClr val="B8894A"/>
          </a:solidFill>
          <a:ln w="12700">
            <a:solidFill>
              <a:srgbClr val="B8894A"/>
            </a:solidFill>
            <a:prstDash val="solid"/>
          </a:ln>
        </p:spPr>
      </p:sp>
      <p:sp>
        <p:nvSpPr>
          <p:cNvPr id="75" name="Text 73"/>
          <p:cNvSpPr/>
          <p:nvPr/>
        </p:nvSpPr>
        <p:spPr>
          <a:xfrm>
            <a:off x="685800" y="5760720"/>
            <a:ext cx="11002975" cy="457200"/>
          </a:xfrm>
          <a:prstGeom prst="rect">
            <a:avLst/>
          </a:prstGeom>
          <a:noFill/>
          <a:ln/>
        </p:spPr>
        <p:txBody>
          <a:bodyPr wrap="square" lIns="0" tIns="0" rIns="0" bIns="0" rtlCol="0" anchor="ctr"/>
          <a:lstStyle/>
          <a:p>
            <a:pPr indent="0" marL="0">
              <a:buNone/>
            </a:pPr>
            <a:r>
              <a:rPr lang="en-US" sz="1200" b="1" spc="200" kern="0" dirty="0">
                <a:solidFill>
                  <a:srgbClr val="1E2761"/>
                </a:solidFill>
                <a:latin typeface="Calibri" pitchFamily="34" charset="0"/>
                <a:ea typeface="Calibri" pitchFamily="34" charset="-122"/>
                <a:cs typeface="Calibri" pitchFamily="34" charset="-120"/>
              </a:rPr>
              <a:t>WHAT THE EC WILL BE ASKED NEXT QUARTER:  </a:t>
            </a:r>
            <a:pPr indent="0" marL="0">
              <a:buNone/>
            </a:pPr>
            <a:r>
              <a:rPr lang="en-US" sz="1200" dirty="0">
                <a:solidFill>
                  <a:srgbClr val="1A1A1A"/>
                </a:solidFill>
                <a:latin typeface="Calibri" pitchFamily="34" charset="0"/>
                <a:ea typeface="Calibri" pitchFamily="34" charset="-122"/>
                <a:cs typeface="Calibri" pitchFamily="34" charset="-120"/>
              </a:rPr>
              <a:t>approve Wave 2 sequencing, review revised NPV forecast against actuals, decide on merchant tools scope for FY27.</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E2761"/>
        </a:solidFill>
      </p:bgPr>
    </p:bg>
    <p:spTree>
      <p:nvGrpSpPr>
        <p:cNvPr id="1" name=""/>
        <p:cNvGrpSpPr/>
        <p:nvPr/>
      </p:nvGrpSpPr>
      <p:grpSpPr>
        <a:xfrm>
          <a:off x="0" y="0"/>
          <a:ext cx="0" cy="0"/>
          <a:chOff x="0" y="0"/>
          <a:chExt cx="0" cy="0"/>
        </a:xfrm>
      </p:grpSpPr>
      <p:sp>
        <p:nvSpPr>
          <p:cNvPr id="2" name="Shape 0"/>
          <p:cNvSpPr/>
          <p:nvPr/>
        </p:nvSpPr>
        <p:spPr>
          <a:xfrm>
            <a:off x="457200" y="457200"/>
            <a:ext cx="320040" cy="54864"/>
          </a:xfrm>
          <a:prstGeom prst="rect">
            <a:avLst/>
          </a:prstGeom>
          <a:solidFill>
            <a:srgbClr val="B8894A"/>
          </a:solidFill>
          <a:ln w="12700">
            <a:solidFill>
              <a:srgbClr val="B8894A"/>
            </a:solidFill>
            <a:prstDash val="solid"/>
          </a:ln>
        </p:spPr>
      </p:sp>
      <p:sp>
        <p:nvSpPr>
          <p:cNvPr id="3" name="Text 1"/>
          <p:cNvSpPr/>
          <p:nvPr/>
        </p:nvSpPr>
        <p:spPr>
          <a:xfrm>
            <a:off x="868680" y="384048"/>
            <a:ext cx="5486400" cy="274320"/>
          </a:xfrm>
          <a:prstGeom prst="rect">
            <a:avLst/>
          </a:prstGeom>
          <a:noFill/>
          <a:ln/>
        </p:spPr>
        <p:txBody>
          <a:bodyPr wrap="square" lIns="0" tIns="0" rIns="0" bIns="0" rtlCol="0" anchor="ctr"/>
          <a:lstStyle/>
          <a:p>
            <a:pPr indent="0" marL="0">
              <a:buNone/>
            </a:pPr>
            <a:r>
              <a:rPr lang="en-US" sz="1100" b="1" spc="400" kern="0" dirty="0">
                <a:solidFill>
                  <a:srgbClr val="B8894A"/>
                </a:solidFill>
                <a:latin typeface="Calibri" pitchFamily="34" charset="0"/>
                <a:ea typeface="Calibri" pitchFamily="34" charset="-122"/>
                <a:cs typeface="Calibri" pitchFamily="34" charset="-120"/>
              </a:rPr>
              <a:t>THE ASK</a:t>
            </a:r>
            <a:endParaRPr lang="en-US" sz="1100" dirty="0"/>
          </a:p>
        </p:txBody>
      </p:sp>
      <p:sp>
        <p:nvSpPr>
          <p:cNvPr id="4" name="Text 2"/>
          <p:cNvSpPr/>
          <p:nvPr/>
        </p:nvSpPr>
        <p:spPr>
          <a:xfrm>
            <a:off x="9448495" y="384048"/>
            <a:ext cx="2286000" cy="274320"/>
          </a:xfrm>
          <a:prstGeom prst="rect">
            <a:avLst/>
          </a:prstGeom>
          <a:noFill/>
          <a:ln/>
        </p:spPr>
        <p:txBody>
          <a:bodyPr wrap="square" lIns="0" tIns="0" rIns="0" bIns="0" rtlCol="0" anchor="ctr"/>
          <a:lstStyle/>
          <a:p>
            <a:pPr algn="r" indent="0" marL="0">
              <a:buNone/>
            </a:pPr>
            <a:r>
              <a:rPr lang="en-US" sz="900" dirty="0">
                <a:solidFill>
                  <a:srgbClr val="9CAABF"/>
                </a:solidFill>
                <a:latin typeface="Calibri" pitchFamily="34" charset="0"/>
                <a:ea typeface="Calibri" pitchFamily="34" charset="-122"/>
                <a:cs typeface="Calibri" pitchFamily="34" charset="-120"/>
              </a:rPr>
              <a:t>Page 10 of 10</a:t>
            </a:r>
            <a:endParaRPr lang="en-US" sz="900" dirty="0"/>
          </a:p>
        </p:txBody>
      </p:sp>
      <p:sp>
        <p:nvSpPr>
          <p:cNvPr id="5" name="Text 3"/>
          <p:cNvSpPr/>
          <p:nvPr/>
        </p:nvSpPr>
        <p:spPr>
          <a:xfrm>
            <a:off x="457200" y="1097280"/>
            <a:ext cx="10972800" cy="640080"/>
          </a:xfrm>
          <a:prstGeom prst="rect">
            <a:avLst/>
          </a:prstGeom>
          <a:noFill/>
          <a:ln/>
        </p:spPr>
        <p:txBody>
          <a:bodyPr wrap="square" lIns="0" tIns="0" rIns="0" bIns="0" rtlCol="0" anchor="ctr"/>
          <a:lstStyle/>
          <a:p>
            <a:pPr indent="0" marL="0">
              <a:buNone/>
            </a:pPr>
            <a:r>
              <a:rPr lang="en-US" sz="3600" b="1" dirty="0">
                <a:solidFill>
                  <a:srgbClr val="FDFCF7"/>
                </a:solidFill>
                <a:latin typeface="Cambria" pitchFamily="34" charset="0"/>
                <a:ea typeface="Cambria" pitchFamily="34" charset="-122"/>
                <a:cs typeface="Cambria" pitchFamily="34" charset="-120"/>
              </a:rPr>
              <a:t>If we have five minutes,</a:t>
            </a:r>
            <a:endParaRPr lang="en-US" sz="3600" dirty="0"/>
          </a:p>
        </p:txBody>
      </p:sp>
      <p:sp>
        <p:nvSpPr>
          <p:cNvPr id="6" name="Text 4"/>
          <p:cNvSpPr/>
          <p:nvPr/>
        </p:nvSpPr>
        <p:spPr>
          <a:xfrm>
            <a:off x="457200" y="1691640"/>
            <a:ext cx="10972800" cy="640080"/>
          </a:xfrm>
          <a:prstGeom prst="rect">
            <a:avLst/>
          </a:prstGeom>
          <a:noFill/>
          <a:ln/>
        </p:spPr>
        <p:txBody>
          <a:bodyPr wrap="square" lIns="0" tIns="0" rIns="0" bIns="0" rtlCol="0" anchor="ctr"/>
          <a:lstStyle/>
          <a:p>
            <a:pPr indent="0" marL="0">
              <a:buNone/>
            </a:pPr>
            <a:r>
              <a:rPr lang="en-US" sz="3600" b="1" i="1" dirty="0">
                <a:solidFill>
                  <a:srgbClr val="B8894A"/>
                </a:solidFill>
                <a:latin typeface="Cambria" pitchFamily="34" charset="0"/>
                <a:ea typeface="Cambria" pitchFamily="34" charset="-122"/>
                <a:cs typeface="Cambria" pitchFamily="34" charset="-120"/>
              </a:rPr>
              <a:t>this is what we need from you.</a:t>
            </a:r>
            <a:endParaRPr lang="en-US" sz="3600" dirty="0"/>
          </a:p>
        </p:txBody>
      </p:sp>
      <p:sp>
        <p:nvSpPr>
          <p:cNvPr id="7" name="Shape 5"/>
          <p:cNvSpPr/>
          <p:nvPr/>
        </p:nvSpPr>
        <p:spPr>
          <a:xfrm>
            <a:off x="457200" y="2880360"/>
            <a:ext cx="11277295" cy="822960"/>
          </a:xfrm>
          <a:prstGeom prst="rect">
            <a:avLst/>
          </a:prstGeom>
          <a:solidFill>
            <a:srgbClr val="2C3B7A"/>
          </a:solidFill>
          <a:ln w="12700">
            <a:solidFill>
              <a:srgbClr val="2C3B7A"/>
            </a:solidFill>
            <a:prstDash val="solid"/>
          </a:ln>
        </p:spPr>
      </p:sp>
      <p:sp>
        <p:nvSpPr>
          <p:cNvPr id="8" name="Shape 6"/>
          <p:cNvSpPr/>
          <p:nvPr/>
        </p:nvSpPr>
        <p:spPr>
          <a:xfrm>
            <a:off x="457200" y="2880360"/>
            <a:ext cx="137160" cy="822960"/>
          </a:xfrm>
          <a:prstGeom prst="rect">
            <a:avLst/>
          </a:prstGeom>
          <a:solidFill>
            <a:srgbClr val="B8894A"/>
          </a:solidFill>
          <a:ln w="12700">
            <a:solidFill>
              <a:srgbClr val="B8894A"/>
            </a:solidFill>
            <a:prstDash val="solid"/>
          </a:ln>
        </p:spPr>
      </p:sp>
      <p:sp>
        <p:nvSpPr>
          <p:cNvPr id="9" name="Text 7"/>
          <p:cNvSpPr/>
          <p:nvPr/>
        </p:nvSpPr>
        <p:spPr>
          <a:xfrm>
            <a:off x="777240" y="2990088"/>
            <a:ext cx="3657600" cy="256032"/>
          </a:xfrm>
          <a:prstGeom prst="rect">
            <a:avLst/>
          </a:prstGeom>
          <a:noFill/>
          <a:ln/>
        </p:spPr>
        <p:txBody>
          <a:bodyPr wrap="square" lIns="0" tIns="0" rIns="0" bIns="0" rtlCol="0" anchor="ctr"/>
          <a:lstStyle/>
          <a:p>
            <a:pPr indent="0" marL="0">
              <a:buNone/>
            </a:pPr>
            <a:r>
              <a:rPr lang="en-US" sz="1000" b="1" spc="300" kern="0" dirty="0">
                <a:solidFill>
                  <a:srgbClr val="B8894A"/>
                </a:solidFill>
                <a:latin typeface="Calibri" pitchFamily="34" charset="0"/>
                <a:ea typeface="Calibri" pitchFamily="34" charset="-122"/>
                <a:cs typeface="Calibri" pitchFamily="34" charset="-120"/>
              </a:rPr>
              <a:t>DECISION 1  ·  D-14</a:t>
            </a:r>
            <a:endParaRPr lang="en-US" sz="1000" dirty="0"/>
          </a:p>
        </p:txBody>
      </p:sp>
      <p:sp>
        <p:nvSpPr>
          <p:cNvPr id="10" name="Text 8"/>
          <p:cNvSpPr/>
          <p:nvPr/>
        </p:nvSpPr>
        <p:spPr>
          <a:xfrm>
            <a:off x="777240" y="3246120"/>
            <a:ext cx="10972800" cy="411480"/>
          </a:xfrm>
          <a:prstGeom prst="rect">
            <a:avLst/>
          </a:prstGeom>
          <a:noFill/>
          <a:ln/>
        </p:spPr>
        <p:txBody>
          <a:bodyPr wrap="square" lIns="0" tIns="0" rIns="0" bIns="0" rtlCol="0" anchor="ctr"/>
          <a:lstStyle/>
          <a:p>
            <a:pPr indent="0" marL="0">
              <a:buNone/>
            </a:pPr>
            <a:r>
              <a:rPr lang="en-US" sz="1800" b="1" dirty="0">
                <a:solidFill>
                  <a:srgbClr val="FDFCF7"/>
                </a:solidFill>
                <a:latin typeface="Cambria" pitchFamily="34" charset="0"/>
                <a:ea typeface="Cambria" pitchFamily="34" charset="-122"/>
                <a:cs typeface="Cambria" pitchFamily="34" charset="-120"/>
              </a:rPr>
              <a:t>Approve $4.2M rural connectivity scope expansion.</a:t>
            </a:r>
            <a:endParaRPr lang="en-US" sz="1800" dirty="0"/>
          </a:p>
        </p:txBody>
      </p:sp>
      <p:sp>
        <p:nvSpPr>
          <p:cNvPr id="11" name="Shape 9"/>
          <p:cNvSpPr/>
          <p:nvPr/>
        </p:nvSpPr>
        <p:spPr>
          <a:xfrm>
            <a:off x="457200" y="3840480"/>
            <a:ext cx="11277295" cy="822960"/>
          </a:xfrm>
          <a:prstGeom prst="rect">
            <a:avLst/>
          </a:prstGeom>
          <a:solidFill>
            <a:srgbClr val="2C3B7A"/>
          </a:solidFill>
          <a:ln w="12700">
            <a:solidFill>
              <a:srgbClr val="2C3B7A"/>
            </a:solidFill>
            <a:prstDash val="solid"/>
          </a:ln>
        </p:spPr>
      </p:sp>
      <p:sp>
        <p:nvSpPr>
          <p:cNvPr id="12" name="Shape 10"/>
          <p:cNvSpPr/>
          <p:nvPr/>
        </p:nvSpPr>
        <p:spPr>
          <a:xfrm>
            <a:off x="457200" y="3840480"/>
            <a:ext cx="137160" cy="822960"/>
          </a:xfrm>
          <a:prstGeom prst="rect">
            <a:avLst/>
          </a:prstGeom>
          <a:solidFill>
            <a:srgbClr val="B8894A"/>
          </a:solidFill>
          <a:ln w="12700">
            <a:solidFill>
              <a:srgbClr val="B8894A"/>
            </a:solidFill>
            <a:prstDash val="solid"/>
          </a:ln>
        </p:spPr>
      </p:sp>
      <p:sp>
        <p:nvSpPr>
          <p:cNvPr id="13" name="Text 11"/>
          <p:cNvSpPr/>
          <p:nvPr/>
        </p:nvSpPr>
        <p:spPr>
          <a:xfrm>
            <a:off x="777240" y="3950208"/>
            <a:ext cx="3657600" cy="256032"/>
          </a:xfrm>
          <a:prstGeom prst="rect">
            <a:avLst/>
          </a:prstGeom>
          <a:noFill/>
          <a:ln/>
        </p:spPr>
        <p:txBody>
          <a:bodyPr wrap="square" lIns="0" tIns="0" rIns="0" bIns="0" rtlCol="0" anchor="ctr"/>
          <a:lstStyle/>
          <a:p>
            <a:pPr indent="0" marL="0">
              <a:buNone/>
            </a:pPr>
            <a:r>
              <a:rPr lang="en-US" sz="1000" b="1" spc="300" kern="0" dirty="0">
                <a:solidFill>
                  <a:srgbClr val="B8894A"/>
                </a:solidFill>
                <a:latin typeface="Calibri" pitchFamily="34" charset="0"/>
                <a:ea typeface="Calibri" pitchFamily="34" charset="-122"/>
                <a:cs typeface="Calibri" pitchFamily="34" charset="-120"/>
              </a:rPr>
              <a:t>DECISION 2  ·  D-15</a:t>
            </a:r>
            <a:endParaRPr lang="en-US" sz="1000" dirty="0"/>
          </a:p>
        </p:txBody>
      </p:sp>
      <p:sp>
        <p:nvSpPr>
          <p:cNvPr id="14" name="Text 12"/>
          <p:cNvSpPr/>
          <p:nvPr/>
        </p:nvSpPr>
        <p:spPr>
          <a:xfrm>
            <a:off x="777240" y="4206240"/>
            <a:ext cx="10972800" cy="411480"/>
          </a:xfrm>
          <a:prstGeom prst="rect">
            <a:avLst/>
          </a:prstGeom>
          <a:noFill/>
          <a:ln/>
        </p:spPr>
        <p:txBody>
          <a:bodyPr wrap="square" lIns="0" tIns="0" rIns="0" bIns="0" rtlCol="0" anchor="ctr"/>
          <a:lstStyle/>
          <a:p>
            <a:pPr indent="0" marL="0">
              <a:buNone/>
            </a:pPr>
            <a:r>
              <a:rPr lang="en-US" sz="1800" b="1" dirty="0">
                <a:solidFill>
                  <a:srgbClr val="FDFCF7"/>
                </a:solidFill>
                <a:latin typeface="Cambria" pitchFamily="34" charset="0"/>
                <a:ea typeface="Cambria" pitchFamily="34" charset="-122"/>
                <a:cs typeface="Cambria" pitchFamily="34" charset="-120"/>
              </a:rPr>
              <a:t>Confirm Q2 2027 as legacy loyalty sunset date.</a:t>
            </a:r>
            <a:endParaRPr lang="en-US" sz="1800" dirty="0"/>
          </a:p>
        </p:txBody>
      </p:sp>
      <p:sp>
        <p:nvSpPr>
          <p:cNvPr id="15" name="Shape 13"/>
          <p:cNvSpPr/>
          <p:nvPr/>
        </p:nvSpPr>
        <p:spPr>
          <a:xfrm>
            <a:off x="457200" y="4800600"/>
            <a:ext cx="11277295" cy="822960"/>
          </a:xfrm>
          <a:prstGeom prst="rect">
            <a:avLst/>
          </a:prstGeom>
          <a:solidFill>
            <a:srgbClr val="2C3B7A"/>
          </a:solidFill>
          <a:ln w="12700">
            <a:solidFill>
              <a:srgbClr val="2C3B7A"/>
            </a:solidFill>
            <a:prstDash val="solid"/>
          </a:ln>
        </p:spPr>
      </p:sp>
      <p:sp>
        <p:nvSpPr>
          <p:cNvPr id="16" name="Shape 14"/>
          <p:cNvSpPr/>
          <p:nvPr/>
        </p:nvSpPr>
        <p:spPr>
          <a:xfrm>
            <a:off x="457200" y="4800600"/>
            <a:ext cx="137160" cy="822960"/>
          </a:xfrm>
          <a:prstGeom prst="rect">
            <a:avLst/>
          </a:prstGeom>
          <a:solidFill>
            <a:srgbClr val="B8894A"/>
          </a:solidFill>
          <a:ln w="12700">
            <a:solidFill>
              <a:srgbClr val="B8894A"/>
            </a:solidFill>
            <a:prstDash val="solid"/>
          </a:ln>
        </p:spPr>
      </p:sp>
      <p:sp>
        <p:nvSpPr>
          <p:cNvPr id="17" name="Text 15"/>
          <p:cNvSpPr/>
          <p:nvPr/>
        </p:nvSpPr>
        <p:spPr>
          <a:xfrm>
            <a:off x="777240" y="4910328"/>
            <a:ext cx="3657600" cy="256032"/>
          </a:xfrm>
          <a:prstGeom prst="rect">
            <a:avLst/>
          </a:prstGeom>
          <a:noFill/>
          <a:ln/>
        </p:spPr>
        <p:txBody>
          <a:bodyPr wrap="square" lIns="0" tIns="0" rIns="0" bIns="0" rtlCol="0" anchor="ctr"/>
          <a:lstStyle/>
          <a:p>
            <a:pPr indent="0" marL="0">
              <a:buNone/>
            </a:pPr>
            <a:r>
              <a:rPr lang="en-US" sz="1000" b="1" spc="300" kern="0" dirty="0">
                <a:solidFill>
                  <a:srgbClr val="B8894A"/>
                </a:solidFill>
                <a:latin typeface="Calibri" pitchFamily="34" charset="0"/>
                <a:ea typeface="Calibri" pitchFamily="34" charset="-122"/>
                <a:cs typeface="Calibri" pitchFamily="34" charset="-120"/>
              </a:rPr>
              <a:t>DECISION 3  ·  D-16</a:t>
            </a:r>
            <a:endParaRPr lang="en-US" sz="1000" dirty="0"/>
          </a:p>
        </p:txBody>
      </p:sp>
      <p:sp>
        <p:nvSpPr>
          <p:cNvPr id="18" name="Text 16"/>
          <p:cNvSpPr/>
          <p:nvPr/>
        </p:nvSpPr>
        <p:spPr>
          <a:xfrm>
            <a:off x="777240" y="5166360"/>
            <a:ext cx="10972800" cy="411480"/>
          </a:xfrm>
          <a:prstGeom prst="rect">
            <a:avLst/>
          </a:prstGeom>
          <a:noFill/>
          <a:ln/>
        </p:spPr>
        <p:txBody>
          <a:bodyPr wrap="square" lIns="0" tIns="0" rIns="0" bIns="0" rtlCol="0" anchor="ctr"/>
          <a:lstStyle/>
          <a:p>
            <a:pPr indent="0" marL="0">
              <a:buNone/>
            </a:pPr>
            <a:r>
              <a:rPr lang="en-US" sz="1800" b="1" dirty="0">
                <a:solidFill>
                  <a:srgbClr val="FDFCF7"/>
                </a:solidFill>
                <a:latin typeface="Cambria" pitchFamily="34" charset="0"/>
                <a:ea typeface="Cambria" pitchFamily="34" charset="-122"/>
                <a:cs typeface="Cambria" pitchFamily="34" charset="-120"/>
              </a:rPr>
              <a:t>Accept revised $172M NPV portfolio target.</a:t>
            </a:r>
            <a:endParaRPr lang="en-US" sz="1800" dirty="0"/>
          </a:p>
        </p:txBody>
      </p:sp>
      <p:sp>
        <p:nvSpPr>
          <p:cNvPr id="19" name="Text 17"/>
          <p:cNvSpPr/>
          <p:nvPr/>
        </p:nvSpPr>
        <p:spPr>
          <a:xfrm>
            <a:off x="457200" y="6126480"/>
            <a:ext cx="10972800" cy="365760"/>
          </a:xfrm>
          <a:prstGeom prst="rect">
            <a:avLst/>
          </a:prstGeom>
          <a:noFill/>
          <a:ln/>
        </p:spPr>
        <p:txBody>
          <a:bodyPr wrap="square" lIns="0" tIns="0" rIns="0" bIns="0" rtlCol="0" anchor="ctr"/>
          <a:lstStyle/>
          <a:p>
            <a:pPr indent="0" marL="0">
              <a:buNone/>
            </a:pPr>
            <a:r>
              <a:rPr lang="en-US" sz="1200" i="1" dirty="0">
                <a:solidFill>
                  <a:srgbClr val="9CAABF"/>
                </a:solidFill>
                <a:latin typeface="Calibri" pitchFamily="34" charset="0"/>
                <a:ea typeface="Calibri" pitchFamily="34" charset="-122"/>
                <a:cs typeface="Calibri" pitchFamily="34" charset="-120"/>
              </a:rPr>
              <a:t>Next SteerCo: 23 January 2027. Weekly Exec Decisions memo continues Fridays.</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North Star, Q3 2026 SteerCo</dc:title>
  <dc:subject>PptxGenJS Presentation</dc:subject>
  <dc:creator>Anup Rao</dc:creator>
  <cp:lastModifiedBy>Anup Rao</cp:lastModifiedBy>
  <cp:revision>1</cp:revision>
  <dcterms:created xsi:type="dcterms:W3CDTF">2026-07-22T16:33:10Z</dcterms:created>
  <dcterms:modified xsi:type="dcterms:W3CDTF">2026-07-22T16:33:10Z</dcterms:modified>
</cp:coreProperties>
</file>